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2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charts/chart18.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charts/chart17.xml" ContentType="application/vnd.openxmlformats-officedocument.drawingml.chart+xml"/>
  <Override PartName="/ppt/charts/chart26.xml" ContentType="application/vnd.openxmlformats-officedocument.drawingml.chart+xml"/>
  <Override PartName="/ppt/charts/chart21.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charts/chart22.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3.xml" ContentType="application/vnd.openxmlformats-officedocument.drawingml.chart+xml"/>
  <Override PartName="/ppt/charts/chart4.xml" ContentType="application/vnd.openxmlformats-officedocument.drawingml.chart+xml"/>
  <Override PartName="/ppt/charts/chart16.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Masters/notesMaster1.xml" ContentType="application/vnd.openxmlformats-officedocument.presentationml.notesMaster+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29876927255025"/>
          <c:y val="3.5103858192001682E-3"/>
          <c:w val="0.63874035782516581"/>
          <c:h val="0.93960521240461481"/>
        </c:manualLayout>
      </c:layout>
      <c:barChart>
        <c:barDir val="bar"/>
        <c:grouping val="clustered"/>
        <c:varyColors val="0"/>
        <c:ser>
          <c:idx val="0"/>
          <c:order val="0"/>
          <c:tx>
            <c:strRef>
              <c:f>Hoja1!$B$1</c:f>
              <c:strCache>
                <c:ptCount val="1"/>
                <c:pt idx="0">
                  <c:v>Consumidores</c:v>
                </c:pt>
              </c:strCache>
            </c:strRef>
          </c:tx>
          <c:spPr>
            <a:solidFill>
              <a:schemeClr val="tx2">
                <a:lumMod val="60000"/>
                <a:lumOff val="40000"/>
              </a:schemeClr>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Lbls>
            <c:dLbl>
              <c:idx val="5"/>
              <c:spPr>
                <a:noFill/>
                <a:ln>
                  <a:noFill/>
                </a:ln>
                <a:effectLst/>
              </c:spPr>
              <c:txPr>
                <a:bodyPr/>
                <a:lstStyle/>
                <a:p>
                  <a:pPr>
                    <a:defRPr sz="1400" b="1">
                      <a:effectLst>
                        <a:outerShdw blurRad="38100" dist="38100" dir="2700000" algn="tl">
                          <a:srgbClr val="000000">
                            <a:alpha val="43137"/>
                          </a:srgbClr>
                        </a:outerShdw>
                      </a:effectLst>
                    </a:defRPr>
                  </a:pPr>
                  <a:endParaRPr lang="es-ES"/>
                </a:p>
              </c:txPr>
              <c:dLblPos val="outEnd"/>
              <c:showLegendKey val="0"/>
              <c:showVal val="1"/>
              <c:showCatName val="0"/>
              <c:showSerName val="0"/>
              <c:showPercent val="0"/>
              <c:showBubbleSize val="0"/>
            </c:dLbl>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Viviendas Leasing</c:v>
                </c:pt>
                <c:pt idx="1">
                  <c:v>Modelo de Fondo de Solidaridad y Mecanismos Especiales – HÉROES</c:v>
                </c:pt>
                <c:pt idx="2">
                  <c:v>Cesantas definitivas</c:v>
                </c:pt>
                <c:pt idx="3">
                  <c:v>Cesantas parciales Solicitud de cesantas para cons</c:v>
                </c:pt>
                <c:pt idx="4">
                  <c:v>Modelo anticipado para solución de vivienda  VIVIENDA 8</c:v>
                </c:pt>
                <c:pt idx="5">
                  <c:v>Modelo 14 años  VIVIENDA 14</c:v>
                </c:pt>
              </c:strCache>
            </c:strRef>
          </c:cat>
          <c:val>
            <c:numRef>
              <c:f>Hoja1!$B$2:$B$7</c:f>
              <c:numCache>
                <c:formatCode>#,##0.0%</c:formatCode>
                <c:ptCount val="6"/>
                <c:pt idx="0">
                  <c:v>2.3076923076923085E-2</c:v>
                </c:pt>
                <c:pt idx="1">
                  <c:v>3.4615384615384617E-2</c:v>
                </c:pt>
                <c:pt idx="2">
                  <c:v>0.11538461538461539</c:v>
                </c:pt>
                <c:pt idx="3">
                  <c:v>0.17115384615384616</c:v>
                </c:pt>
                <c:pt idx="4">
                  <c:v>0.20192307692307687</c:v>
                </c:pt>
                <c:pt idx="5">
                  <c:v>0.45400000000000001</c:v>
                </c:pt>
              </c:numCache>
            </c:numRef>
          </c:val>
        </c:ser>
        <c:dLbls>
          <c:showLegendKey val="0"/>
          <c:showVal val="1"/>
          <c:showCatName val="0"/>
          <c:showSerName val="0"/>
          <c:showPercent val="0"/>
          <c:showBubbleSize val="0"/>
        </c:dLbls>
        <c:gapWidth val="150"/>
        <c:axId val="730718768"/>
        <c:axId val="730717136"/>
      </c:barChart>
      <c:catAx>
        <c:axId val="730718768"/>
        <c:scaling>
          <c:orientation val="minMax"/>
        </c:scaling>
        <c:delete val="0"/>
        <c:axPos val="l"/>
        <c:numFmt formatCode="General" sourceLinked="0"/>
        <c:majorTickMark val="out"/>
        <c:minorTickMark val="none"/>
        <c:tickLblPos val="nextTo"/>
        <c:txPr>
          <a:bodyPr/>
          <a:lstStyle/>
          <a:p>
            <a:pPr>
              <a:defRPr sz="1100" baseline="0"/>
            </a:pPr>
            <a:endParaRPr lang="es-ES"/>
          </a:p>
        </c:txPr>
        <c:crossAx val="730717136"/>
        <c:crosses val="autoZero"/>
        <c:auto val="1"/>
        <c:lblAlgn val="ctr"/>
        <c:lblOffset val="100"/>
        <c:noMultiLvlLbl val="0"/>
      </c:catAx>
      <c:valAx>
        <c:axId val="730717136"/>
        <c:scaling>
          <c:orientation val="minMax"/>
          <c:max val="0.5"/>
        </c:scaling>
        <c:delete val="0"/>
        <c:axPos val="b"/>
        <c:numFmt formatCode="0%" sourceLinked="0"/>
        <c:majorTickMark val="out"/>
        <c:minorTickMark val="none"/>
        <c:tickLblPos val="nextTo"/>
        <c:txPr>
          <a:bodyPr/>
          <a:lstStyle/>
          <a:p>
            <a:pPr>
              <a:defRPr sz="1000"/>
            </a:pPr>
            <a:endParaRPr lang="es-ES"/>
          </a:p>
        </c:txPr>
        <c:crossAx val="730718768"/>
        <c:crosses val="autoZero"/>
        <c:crossBetween val="between"/>
        <c:majorUnit val="0.2"/>
        <c:minorUnit val="4.0000000000000022E-2"/>
      </c:valAx>
      <c:spPr>
        <a:effectLst>
          <a:glow rad="101600">
            <a:schemeClr val="accent3">
              <a:satMod val="175000"/>
              <a:alpha val="40000"/>
            </a:schemeClr>
          </a:glow>
        </a:effectLst>
      </c:spPr>
    </c:plotArea>
    <c:plotVisOnly val="1"/>
    <c:dispBlanksAs val="gap"/>
    <c:showDLblsOverMax val="0"/>
  </c:chart>
  <c:spPr>
    <a:effectLst>
      <a:glow rad="101600">
        <a:schemeClr val="accent2">
          <a:satMod val="175000"/>
          <a:alpha val="40000"/>
        </a:schemeClr>
      </a:glow>
    </a:effectLst>
    <a:scene3d>
      <a:camera prst="orthographicFront"/>
      <a:lightRig rig="threePt" dir="t"/>
    </a:scene3d>
    <a:sp3d prstMaterial="matte">
      <a:bevelT w="127000" h="63500"/>
    </a:sp3d>
  </c:spPr>
  <c:txPr>
    <a:bodyPr/>
    <a:lstStyle/>
    <a:p>
      <a:pPr>
        <a:defRPr sz="1800"/>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6208304710739809"/>
          <c:h val="0.59198306030548553"/>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100">
                      <a:latin typeface="+mn-lt"/>
                    </a:defRPr>
                  </a:pPr>
                  <a:endParaRPr lang="es-ES"/>
                </a:p>
              </c:txPr>
              <c:showLegendKey val="0"/>
              <c:showVal val="1"/>
              <c:showCatName val="0"/>
              <c:showSerName val="0"/>
              <c:showPercent val="0"/>
              <c:showBubbleSize val="0"/>
            </c:dLbl>
            <c:spPr>
              <a:noFill/>
              <a:ln>
                <a:noFill/>
              </a:ln>
              <a:effectLst/>
            </c:spPr>
            <c:txPr>
              <a:bodyPr/>
              <a:lstStyle/>
              <a:p>
                <a:pPr>
                  <a:defRPr sz="11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0.22500000000000001</c:v>
                </c:pt>
                <c:pt idx="1">
                  <c:v>0.77500000000000024</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30"/>
      <c:rAngAx val="0"/>
      <c:perspective val="0"/>
    </c:view3D>
    <c:floor>
      <c:thickness val="0"/>
    </c:floor>
    <c:sideWall>
      <c:thickness val="0"/>
    </c:sideWall>
    <c:backWall>
      <c:thickness val="0"/>
    </c:backWall>
    <c:plotArea>
      <c:layout>
        <c:manualLayout>
          <c:layoutTarget val="inner"/>
          <c:xMode val="edge"/>
          <c:yMode val="edge"/>
          <c:x val="0.35675622247596389"/>
          <c:y val="0.21468489316789874"/>
          <c:w val="0.43700714205907498"/>
          <c:h val="0.64270822722488263"/>
        </c:manualLayout>
      </c:layout>
      <c:bar3DChart>
        <c:barDir val="col"/>
        <c:grouping val="clustered"/>
        <c:varyColors val="0"/>
        <c:ser>
          <c:idx val="0"/>
          <c:order val="0"/>
          <c:tx>
            <c:strRef>
              <c:f>Hoja1!$B$1</c:f>
              <c:strCache>
                <c:ptCount val="1"/>
                <c:pt idx="0">
                  <c:v>19.7%</c:v>
                </c:pt>
              </c:strCache>
            </c:strRef>
          </c:tx>
          <c:spPr>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c:spPr>
          <c:invertIfNegative val="0"/>
          <c:dPt>
            <c:idx val="0"/>
            <c:invertIfNegative val="0"/>
            <c:bubble3D val="0"/>
            <c:spPr>
              <a:solidFill>
                <a:srgbClr val="92D050"/>
              </a:solidFill>
              <a:ln w="9525" cap="flat" cmpd="sng" algn="ctr">
                <a:solidFill>
                  <a:schemeClr val="accent2">
                    <a:lumMod val="50000"/>
                  </a:schemeClr>
                </a:solidFill>
                <a:prstDash val="solid"/>
              </a:ln>
              <a:effectLst>
                <a:outerShdw blurRad="40000" dist="23000" dir="5400000" rotWithShape="0">
                  <a:srgbClr val="000000">
                    <a:alpha val="35000"/>
                  </a:srgbClr>
                </a:outerShdw>
              </a:effectLst>
            </c:spPr>
          </c:dPt>
          <c:dPt>
            <c:idx val="1"/>
            <c:invertIfNegative val="0"/>
            <c:bubble3D val="0"/>
            <c:spPr>
              <a:solidFill>
                <a:srgbClr val="37CBFF"/>
              </a:solidFill>
              <a:ln w="9525" cap="flat" cmpd="sng" algn="ctr">
                <a:solidFill>
                  <a:schemeClr val="bg1">
                    <a:lumMod val="50000"/>
                  </a:schemeClr>
                </a:solidFill>
                <a:prstDash val="solid"/>
              </a:ln>
              <a:effectLst>
                <a:outerShdw blurRad="40000" dist="23000" dir="5400000" rotWithShape="0">
                  <a:srgbClr val="000000">
                    <a:alpha val="35000"/>
                  </a:srgbClr>
                </a:outerShdw>
              </a:effectLst>
            </c:spPr>
          </c:dPt>
          <c:dLbls>
            <c:numFmt formatCode="0.0%" sourceLinked="0"/>
            <c:spPr>
              <a:noFill/>
              <a:ln>
                <a:noFill/>
              </a:ln>
              <a:effectLst/>
            </c:spPr>
            <c:txPr>
              <a:bodyPr rot="0" vert="horz"/>
              <a:lstStyle/>
              <a:p>
                <a:pPr>
                  <a:defRPr lang="es-ES">
                    <a:latin typeface="New Cicle" panose="02000000000000000000" pitchFamily="2"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Hoja1!$A$2:$A$3</c:f>
              <c:strCache>
                <c:ptCount val="2"/>
                <c:pt idx="0">
                  <c:v>Tipo de vivienda (Apartamento)</c:v>
                </c:pt>
                <c:pt idx="1">
                  <c:v>Tipo de vivienda (Casa)</c:v>
                </c:pt>
              </c:strCache>
            </c:strRef>
          </c:cat>
          <c:val>
            <c:numRef>
              <c:f>Hoja1!$B$2:$B$3</c:f>
              <c:numCache>
                <c:formatCode>#,##0.0%</c:formatCode>
                <c:ptCount val="2"/>
                <c:pt idx="0">
                  <c:v>0.21000000000000005</c:v>
                </c:pt>
                <c:pt idx="1">
                  <c:v>0.79</c:v>
                </c:pt>
              </c:numCache>
            </c:numRef>
          </c:val>
        </c:ser>
        <c:dLbls>
          <c:showLegendKey val="0"/>
          <c:showVal val="0"/>
          <c:showCatName val="0"/>
          <c:showSerName val="0"/>
          <c:showPercent val="0"/>
          <c:showBubbleSize val="0"/>
        </c:dLbls>
        <c:gapWidth val="196"/>
        <c:shape val="cylinder"/>
        <c:axId val="412441136"/>
        <c:axId val="412441680"/>
        <c:axId val="0"/>
      </c:bar3DChart>
      <c:catAx>
        <c:axId val="412441136"/>
        <c:scaling>
          <c:orientation val="minMax"/>
        </c:scaling>
        <c:delete val="0"/>
        <c:axPos val="b"/>
        <c:numFmt formatCode="General" sourceLinked="1"/>
        <c:majorTickMark val="out"/>
        <c:minorTickMark val="none"/>
        <c:tickLblPos val="nextTo"/>
        <c:txPr>
          <a:bodyPr/>
          <a:lstStyle/>
          <a:p>
            <a:pPr>
              <a:defRPr lang="es-ES" sz="1050">
                <a:latin typeface="+mn-lt"/>
                <a:cs typeface="Arial" panose="020B0604020202020204" pitchFamily="34" charset="0"/>
              </a:defRPr>
            </a:pPr>
            <a:endParaRPr lang="es-ES"/>
          </a:p>
        </c:txPr>
        <c:crossAx val="412441680"/>
        <c:crossesAt val="0"/>
        <c:auto val="1"/>
        <c:lblAlgn val="ctr"/>
        <c:lblOffset val="100"/>
        <c:noMultiLvlLbl val="0"/>
      </c:catAx>
      <c:valAx>
        <c:axId val="412441680"/>
        <c:scaling>
          <c:orientation val="minMax"/>
          <c:max val="1"/>
          <c:min val="0"/>
        </c:scaling>
        <c:delete val="0"/>
        <c:axPos val="l"/>
        <c:numFmt formatCode="0%" sourceLinked="0"/>
        <c:majorTickMark val="out"/>
        <c:minorTickMark val="none"/>
        <c:tickLblPos val="nextTo"/>
        <c:txPr>
          <a:bodyPr/>
          <a:lstStyle/>
          <a:p>
            <a:pPr>
              <a:defRPr lang="es-ES" sz="1200">
                <a:latin typeface="NewsGoth Cn BT" pitchFamily="34" charset="0"/>
              </a:defRPr>
            </a:pPr>
            <a:endParaRPr lang="es-ES"/>
          </a:p>
        </c:txPr>
        <c:crossAx val="412441136"/>
        <c:crosses val="autoZero"/>
        <c:crossBetween val="between"/>
        <c:majorUnit val="0.2"/>
      </c:valAx>
      <c:spPr>
        <a:noFill/>
        <a:ln w="25412">
          <a:noFill/>
        </a:ln>
      </c:spPr>
    </c:plotArea>
    <c:legend>
      <c:legendPos val="t"/>
      <c:layout>
        <c:manualLayout>
          <c:xMode val="edge"/>
          <c:yMode val="edge"/>
          <c:x val="0.36133320976222238"/>
          <c:y val="0"/>
          <c:w val="0.41965701844500536"/>
          <c:h val="0.12811342474949591"/>
        </c:manualLayout>
      </c:layout>
      <c:overlay val="0"/>
      <c:txPr>
        <a:bodyPr/>
        <a:lstStyle/>
        <a:p>
          <a:pPr>
            <a:defRPr sz="1200"/>
          </a:pPr>
          <a:endParaRPr lang="es-ES"/>
        </a:p>
      </c:txPr>
    </c:legend>
    <c:plotVisOnly val="1"/>
    <c:dispBlanksAs val="gap"/>
    <c:showDLblsOverMax val="0"/>
  </c:chart>
  <c:txPr>
    <a:bodyPr/>
    <a:lstStyle/>
    <a:p>
      <a:pPr>
        <a:defRPr sz="1102"/>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65435005866585"/>
          <c:y val="3.5103858192001682E-3"/>
          <c:w val="0.5292447180665566"/>
          <c:h val="0.82853844783529751"/>
        </c:manualLayout>
      </c:layout>
      <c:barChart>
        <c:barDir val="bar"/>
        <c:grouping val="clustered"/>
        <c:varyColors val="0"/>
        <c:ser>
          <c:idx val="0"/>
          <c:order val="0"/>
          <c:tx>
            <c:strRef>
              <c:f>Hoja1!$B$1</c:f>
              <c:strCache>
                <c:ptCount val="1"/>
                <c:pt idx="0">
                  <c:v>Consumidores</c:v>
                </c:pt>
              </c:strCache>
            </c:strRef>
          </c:tx>
          <c:spPr>
            <a:solidFill>
              <a:schemeClr val="tx2">
                <a:lumMod val="60000"/>
                <a:lumOff val="40000"/>
              </a:schemeClr>
            </a:solidFill>
            <a:ln w="9525" cap="flat" cmpd="sng" algn="ctr">
              <a:solidFill>
                <a:schemeClr val="tx2">
                  <a:lumMod val="60000"/>
                  <a:lumOff val="40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Lbls>
            <c:dLbl>
              <c:idx val="2"/>
              <c:layout>
                <c:manualLayout>
                  <c:x val="0"/>
                  <c:y val="6.0816997345124833E-3"/>
                </c:manualLayout>
              </c:layout>
              <c:spPr>
                <a:noFill/>
                <a:ln>
                  <a:noFill/>
                </a:ln>
                <a:effectLst/>
              </c:spPr>
              <c:txPr>
                <a:bodyPr/>
                <a:lstStyle/>
                <a:p>
                  <a:pPr>
                    <a:defRPr sz="1200" b="1">
                      <a:effectLst>
                        <a:outerShdw blurRad="38100" dist="38100" dir="2700000" algn="tl">
                          <a:srgbClr val="000000">
                            <a:alpha val="43137"/>
                          </a:srgbClr>
                        </a:outerShdw>
                      </a:effectLst>
                    </a:defRPr>
                  </a:pPr>
                  <a:endParaRPr lang="es-ES"/>
                </a:p>
              </c:txPr>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Hoja1!$A$2:$A$4</c:f>
              <c:strCache>
                <c:ptCount val="3"/>
                <c:pt idx="0">
                  <c:v>Barranquilla</c:v>
                </c:pt>
                <c:pt idx="1">
                  <c:v>Medellín</c:v>
                </c:pt>
                <c:pt idx="2">
                  <c:v>Bogotá</c:v>
                </c:pt>
              </c:strCache>
            </c:strRef>
          </c:cat>
          <c:val>
            <c:numRef>
              <c:f>Hoja1!$B$2:$B$4</c:f>
              <c:numCache>
                <c:formatCode>#,##0.0%</c:formatCode>
                <c:ptCount val="3"/>
                <c:pt idx="0">
                  <c:v>0.13</c:v>
                </c:pt>
                <c:pt idx="1">
                  <c:v>0.17</c:v>
                </c:pt>
                <c:pt idx="2">
                  <c:v>0.21000000000000005</c:v>
                </c:pt>
              </c:numCache>
            </c:numRef>
          </c:val>
        </c:ser>
        <c:dLbls>
          <c:showLegendKey val="0"/>
          <c:showVal val="1"/>
          <c:showCatName val="0"/>
          <c:showSerName val="0"/>
          <c:showPercent val="0"/>
          <c:showBubbleSize val="0"/>
        </c:dLbls>
        <c:gapWidth val="150"/>
        <c:axId val="412440048"/>
        <c:axId val="412435152"/>
      </c:barChart>
      <c:catAx>
        <c:axId val="412440048"/>
        <c:scaling>
          <c:orientation val="minMax"/>
        </c:scaling>
        <c:delete val="0"/>
        <c:axPos val="l"/>
        <c:numFmt formatCode="General" sourceLinked="0"/>
        <c:majorTickMark val="out"/>
        <c:minorTickMark val="none"/>
        <c:tickLblPos val="nextTo"/>
        <c:txPr>
          <a:bodyPr/>
          <a:lstStyle/>
          <a:p>
            <a:pPr>
              <a:defRPr sz="1100" baseline="0"/>
            </a:pPr>
            <a:endParaRPr lang="es-ES"/>
          </a:p>
        </c:txPr>
        <c:crossAx val="412435152"/>
        <c:crosses val="autoZero"/>
        <c:auto val="1"/>
        <c:lblAlgn val="ctr"/>
        <c:lblOffset val="100"/>
        <c:noMultiLvlLbl val="0"/>
      </c:catAx>
      <c:valAx>
        <c:axId val="412435152"/>
        <c:scaling>
          <c:orientation val="minMax"/>
        </c:scaling>
        <c:delete val="0"/>
        <c:axPos val="b"/>
        <c:numFmt formatCode="0%" sourceLinked="0"/>
        <c:majorTickMark val="out"/>
        <c:minorTickMark val="none"/>
        <c:tickLblPos val="nextTo"/>
        <c:txPr>
          <a:bodyPr/>
          <a:lstStyle/>
          <a:p>
            <a:pPr>
              <a:defRPr sz="1000"/>
            </a:pPr>
            <a:endParaRPr lang="es-ES"/>
          </a:p>
        </c:txPr>
        <c:crossAx val="412440048"/>
        <c:crosses val="autoZero"/>
        <c:crossBetween val="between"/>
        <c:majorUnit val="0.1"/>
        <c:minorUnit val="4.0000000000000112E-2"/>
      </c:valAx>
      <c:spPr>
        <a:effectLst>
          <a:glow rad="101600">
            <a:schemeClr val="accent3">
              <a:satMod val="175000"/>
              <a:alpha val="40000"/>
            </a:schemeClr>
          </a:glow>
        </a:effectLst>
      </c:spPr>
    </c:plotArea>
    <c:plotVisOnly val="1"/>
    <c:dispBlanksAs val="gap"/>
    <c:showDLblsOverMax val="0"/>
  </c:chart>
  <c:spPr>
    <a:effectLst>
      <a:glow rad="101600">
        <a:schemeClr val="accent2">
          <a:satMod val="175000"/>
          <a:alpha val="40000"/>
        </a:schemeClr>
      </a:glow>
    </a:effectLst>
    <a:scene3d>
      <a:camera prst="orthographicFront"/>
      <a:lightRig rig="threePt" dir="t"/>
    </a:scene3d>
    <a:sp3d prstMaterial="matte">
      <a:bevelT w="127000" h="63500"/>
    </a:sp3d>
  </c:spPr>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65435005866585"/>
          <c:y val="3.5103858192001682E-3"/>
          <c:w val="0.5292447180665566"/>
          <c:h val="0.82853844783529751"/>
        </c:manualLayout>
      </c:layout>
      <c:barChart>
        <c:barDir val="bar"/>
        <c:grouping val="clustered"/>
        <c:varyColors val="0"/>
        <c:ser>
          <c:idx val="0"/>
          <c:order val="0"/>
          <c:tx>
            <c:strRef>
              <c:f>Hoja1!$B$1</c:f>
              <c:strCache>
                <c:ptCount val="1"/>
                <c:pt idx="0">
                  <c:v>Consumidores</c:v>
                </c:pt>
              </c:strCache>
            </c:strRef>
          </c:tx>
          <c:spPr>
            <a:solidFill>
              <a:schemeClr val="tx2">
                <a:lumMod val="60000"/>
                <a:lumOff val="40000"/>
              </a:schemeClr>
            </a:solidFill>
            <a:ln w="9525" cap="flat" cmpd="sng" algn="ctr">
              <a:solidFill>
                <a:schemeClr val="tx2">
                  <a:lumMod val="60000"/>
                  <a:lumOff val="40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Lbls>
            <c:dLbl>
              <c:idx val="2"/>
              <c:layout>
                <c:manualLayout>
                  <c:x val="0"/>
                  <c:y val="6.081699734512483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Hoja1!$A$2:$A$8</c:f>
              <c:strCache>
                <c:ptCount val="7"/>
                <c:pt idx="0">
                  <c:v>Otro ¿Cuál?</c:v>
                </c:pt>
                <c:pt idx="1">
                  <c:v>Número de alcobas</c:v>
                </c:pt>
                <c:pt idx="2">
                  <c:v>Número de baños</c:v>
                </c:pt>
                <c:pt idx="3">
                  <c:v>Acabados básicos</c:v>
                </c:pt>
                <c:pt idx="4">
                  <c:v>Parqueadero</c:v>
                </c:pt>
                <c:pt idx="5">
                  <c:v>Zonas verdes</c:v>
                </c:pt>
                <c:pt idx="6">
                  <c:v>Parques y zonas de recreación para niños</c:v>
                </c:pt>
              </c:strCache>
            </c:strRef>
          </c:cat>
          <c:val>
            <c:numRef>
              <c:f>Hoja1!$B$2:$B$8</c:f>
              <c:numCache>
                <c:formatCode>#,##0.0%</c:formatCode>
                <c:ptCount val="7"/>
                <c:pt idx="0">
                  <c:v>6.4579256360078274E-2</c:v>
                </c:pt>
                <c:pt idx="1">
                  <c:v>0.89432485322896282</c:v>
                </c:pt>
                <c:pt idx="2">
                  <c:v>0.68493150684931503</c:v>
                </c:pt>
                <c:pt idx="3">
                  <c:v>0.66927592954990234</c:v>
                </c:pt>
                <c:pt idx="4">
                  <c:v>0.58904109589041098</c:v>
                </c:pt>
                <c:pt idx="5">
                  <c:v>0.598825831702544</c:v>
                </c:pt>
                <c:pt idx="6">
                  <c:v>0.5264187866927591</c:v>
                </c:pt>
              </c:numCache>
            </c:numRef>
          </c:val>
        </c:ser>
        <c:dLbls>
          <c:showLegendKey val="0"/>
          <c:showVal val="1"/>
          <c:showCatName val="0"/>
          <c:showSerName val="0"/>
          <c:showPercent val="0"/>
          <c:showBubbleSize val="0"/>
        </c:dLbls>
        <c:gapWidth val="150"/>
        <c:axId val="404372160"/>
        <c:axId val="404370528"/>
      </c:barChart>
      <c:catAx>
        <c:axId val="404372160"/>
        <c:scaling>
          <c:orientation val="minMax"/>
        </c:scaling>
        <c:delete val="0"/>
        <c:axPos val="l"/>
        <c:numFmt formatCode="General" sourceLinked="0"/>
        <c:majorTickMark val="out"/>
        <c:minorTickMark val="none"/>
        <c:tickLblPos val="nextTo"/>
        <c:txPr>
          <a:bodyPr/>
          <a:lstStyle/>
          <a:p>
            <a:pPr>
              <a:defRPr sz="1100" baseline="0"/>
            </a:pPr>
            <a:endParaRPr lang="es-ES"/>
          </a:p>
        </c:txPr>
        <c:crossAx val="404370528"/>
        <c:crosses val="autoZero"/>
        <c:auto val="1"/>
        <c:lblAlgn val="ctr"/>
        <c:lblOffset val="100"/>
        <c:noMultiLvlLbl val="0"/>
      </c:catAx>
      <c:valAx>
        <c:axId val="404370528"/>
        <c:scaling>
          <c:orientation val="minMax"/>
        </c:scaling>
        <c:delete val="0"/>
        <c:axPos val="b"/>
        <c:numFmt formatCode="0%" sourceLinked="0"/>
        <c:majorTickMark val="out"/>
        <c:minorTickMark val="none"/>
        <c:tickLblPos val="nextTo"/>
        <c:txPr>
          <a:bodyPr/>
          <a:lstStyle/>
          <a:p>
            <a:pPr>
              <a:defRPr sz="1000"/>
            </a:pPr>
            <a:endParaRPr lang="es-ES"/>
          </a:p>
        </c:txPr>
        <c:crossAx val="404372160"/>
        <c:crosses val="autoZero"/>
        <c:crossBetween val="between"/>
        <c:majorUnit val="0.2"/>
        <c:minorUnit val="4.0000000000000112E-2"/>
      </c:valAx>
      <c:spPr>
        <a:effectLst>
          <a:glow rad="101600">
            <a:schemeClr val="accent3">
              <a:satMod val="175000"/>
              <a:alpha val="40000"/>
            </a:schemeClr>
          </a:glow>
        </a:effectLst>
      </c:spPr>
    </c:plotArea>
    <c:plotVisOnly val="1"/>
    <c:dispBlanksAs val="gap"/>
    <c:showDLblsOverMax val="0"/>
  </c:chart>
  <c:spPr>
    <a:effectLst>
      <a:glow rad="101600">
        <a:schemeClr val="accent2">
          <a:satMod val="175000"/>
          <a:alpha val="40000"/>
        </a:schemeClr>
      </a:glow>
    </a:effectLst>
    <a:scene3d>
      <a:camera prst="orthographicFront"/>
      <a:lightRig rig="threePt" dir="t"/>
    </a:scene3d>
    <a:sp3d prstMaterial="matte">
      <a:bevelT w="127000" h="63500"/>
    </a:sp3d>
  </c:spPr>
  <c:txPr>
    <a:bodyPr/>
    <a:lstStyle/>
    <a:p>
      <a:pPr>
        <a:defRPr sz="18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9867754807045E-2"/>
          <c:y val="0.16657818072912692"/>
          <c:w val="0.97845940968244904"/>
          <c:h val="0.74226608882545486"/>
        </c:manualLayout>
      </c:layout>
      <c:barChart>
        <c:barDir val="col"/>
        <c:grouping val="clustered"/>
        <c:varyColors val="0"/>
        <c:ser>
          <c:idx val="0"/>
          <c:order val="0"/>
          <c:tx>
            <c:strRef>
              <c:f>Hoja1!$B$1</c:f>
              <c:strCache>
                <c:ptCount val="1"/>
                <c:pt idx="0">
                  <c:v>Si es dificultad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dLbls>
            <c:dLbl>
              <c:idx val="1"/>
              <c:spPr>
                <a:noFill/>
                <a:ln>
                  <a:noFill/>
                </a:ln>
                <a:effectLst/>
              </c:spPr>
              <c:txPr>
                <a:bodyPr rot="-5400000" vert="horz"/>
                <a:lstStyle/>
                <a:p>
                  <a:pPr>
                    <a:defRPr lang="es-CO" sz="1400" b="1">
                      <a:effectLst>
                        <a:outerShdw blurRad="38100" dist="38100" dir="2700000" algn="tl">
                          <a:srgbClr val="000000">
                            <a:alpha val="43137"/>
                          </a:srgbClr>
                        </a:outerShdw>
                      </a:effectLst>
                      <a:latin typeface="+mn-lt"/>
                      <a:cs typeface="Arial" panose="020B0604020202020204" pitchFamily="34" charset="0"/>
                    </a:defRPr>
                  </a:pPr>
                  <a:endParaRPr lang="es-ES"/>
                </a:p>
              </c:txPr>
              <c:showLegendKey val="0"/>
              <c:showVal val="1"/>
              <c:showCatName val="0"/>
              <c:showSerName val="0"/>
              <c:showPercent val="0"/>
              <c:showBubbleSize val="0"/>
            </c:dLbl>
            <c:spPr>
              <a:noFill/>
              <a:ln>
                <a:noFill/>
              </a:ln>
              <a:effectLst/>
            </c:spPr>
            <c:txPr>
              <a:bodyPr rot="-5400000" vert="horz"/>
              <a:lstStyle/>
              <a:p>
                <a:pPr>
                  <a:defRPr lang="es-CO" sz="1050">
                    <a:latin typeface="+mn-lt"/>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Ubicación (Lejanía del trabajo, colegio, etc.)</c:v>
                </c:pt>
                <c:pt idx="1">
                  <c:v>Precio</c:v>
                </c:pt>
                <c:pt idx="2">
                  <c:v>Estado de la vivienda (Para el caso de las usadas)</c:v>
                </c:pt>
                <c:pt idx="3">
                  <c:v>Inseguridad</c:v>
                </c:pt>
                <c:pt idx="4">
                  <c:v>Financiación</c:v>
                </c:pt>
                <c:pt idx="5">
                  <c:v>Vías de acceso</c:v>
                </c:pt>
                <c:pt idx="6">
                  <c:v>Tamaño - área</c:v>
                </c:pt>
                <c:pt idx="7">
                  <c:v>Disponibilidad</c:v>
                </c:pt>
                <c:pt idx="8">
                  <c:v>Estrato</c:v>
                </c:pt>
              </c:strCache>
            </c:strRef>
          </c:cat>
          <c:val>
            <c:numRef>
              <c:f>Hoja1!$B$2:$B$10</c:f>
              <c:numCache>
                <c:formatCode>#,##0.0%</c:formatCode>
                <c:ptCount val="9"/>
                <c:pt idx="0">
                  <c:v>0.61700000000000021</c:v>
                </c:pt>
                <c:pt idx="1">
                  <c:v>0.67300000000000026</c:v>
                </c:pt>
                <c:pt idx="2">
                  <c:v>0.37100000000000011</c:v>
                </c:pt>
                <c:pt idx="3">
                  <c:v>0.52100000000000002</c:v>
                </c:pt>
                <c:pt idx="4">
                  <c:v>0.42900000000000016</c:v>
                </c:pt>
                <c:pt idx="5">
                  <c:v>0.41700000000000009</c:v>
                </c:pt>
                <c:pt idx="6">
                  <c:v>0.49800000000000011</c:v>
                </c:pt>
                <c:pt idx="7">
                  <c:v>0.38500000000000012</c:v>
                </c:pt>
                <c:pt idx="8">
                  <c:v>0.40400000000000008</c:v>
                </c:pt>
              </c:numCache>
            </c:numRef>
          </c:val>
        </c:ser>
        <c:ser>
          <c:idx val="1"/>
          <c:order val="1"/>
          <c:tx>
            <c:strRef>
              <c:f>Hoja1!$C$1</c:f>
              <c:strCache>
                <c:ptCount val="1"/>
                <c:pt idx="0">
                  <c:v>No es dificultad</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Lbls>
            <c:dLbl>
              <c:idx val="2"/>
              <c:spPr>
                <a:noFill/>
                <a:ln>
                  <a:noFill/>
                </a:ln>
                <a:effectLst/>
              </c:spPr>
              <c:txPr>
                <a:bodyPr rot="-5400000" vert="horz"/>
                <a:lstStyle/>
                <a:p>
                  <a:pPr>
                    <a:defRPr sz="1400" b="1">
                      <a:effectLst>
                        <a:outerShdw blurRad="38100" dist="38100" dir="2700000" algn="tl">
                          <a:srgbClr val="000000">
                            <a:alpha val="43137"/>
                          </a:srgbClr>
                        </a:outerShdw>
                      </a:effectLst>
                      <a:latin typeface="+mn-lt"/>
                      <a:cs typeface="Arial" panose="020B0604020202020204" pitchFamily="34" charset="0"/>
                    </a:defRPr>
                  </a:pPr>
                  <a:endParaRPr lang="es-ES"/>
                </a:p>
              </c:txPr>
              <c:dLblPos val="outEnd"/>
              <c:showLegendKey val="0"/>
              <c:showVal val="1"/>
              <c:showCatName val="0"/>
              <c:showSerName val="0"/>
              <c:showPercent val="0"/>
              <c:showBubbleSize val="0"/>
            </c:dLbl>
            <c:spPr>
              <a:noFill/>
              <a:ln>
                <a:noFill/>
              </a:ln>
              <a:effectLst/>
            </c:spPr>
            <c:txPr>
              <a:bodyPr rot="-5400000" vert="horz"/>
              <a:lstStyle/>
              <a:p>
                <a:pPr>
                  <a:defRPr sz="1000">
                    <a:latin typeface="+mn-lt"/>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Ubicación (Lejanía del trabajo, colegio, etc.)</c:v>
                </c:pt>
                <c:pt idx="1">
                  <c:v>Precio</c:v>
                </c:pt>
                <c:pt idx="2">
                  <c:v>Estado de la vivienda (Para el caso de las usadas)</c:v>
                </c:pt>
                <c:pt idx="3">
                  <c:v>Inseguridad</c:v>
                </c:pt>
                <c:pt idx="4">
                  <c:v>Financiación</c:v>
                </c:pt>
                <c:pt idx="5">
                  <c:v>Vías de acceso</c:v>
                </c:pt>
                <c:pt idx="6">
                  <c:v>Tamaño - área</c:v>
                </c:pt>
                <c:pt idx="7">
                  <c:v>Disponibilidad</c:v>
                </c:pt>
                <c:pt idx="8">
                  <c:v>Estrato</c:v>
                </c:pt>
              </c:strCache>
            </c:strRef>
          </c:cat>
          <c:val>
            <c:numRef>
              <c:f>Hoja1!$C$2:$C$10</c:f>
              <c:numCache>
                <c:formatCode>#,##0.0%</c:formatCode>
                <c:ptCount val="9"/>
                <c:pt idx="0">
                  <c:v>0.34600000000000009</c:v>
                </c:pt>
                <c:pt idx="1">
                  <c:v>0.28800000000000009</c:v>
                </c:pt>
                <c:pt idx="2">
                  <c:v>0.57099999999999995</c:v>
                </c:pt>
                <c:pt idx="3">
                  <c:v>0.43100000000000016</c:v>
                </c:pt>
                <c:pt idx="4">
                  <c:v>0.51200000000000001</c:v>
                </c:pt>
                <c:pt idx="5">
                  <c:v>0.52500000000000002</c:v>
                </c:pt>
                <c:pt idx="6">
                  <c:v>0.45</c:v>
                </c:pt>
                <c:pt idx="7">
                  <c:v>0.55200000000000005</c:v>
                </c:pt>
                <c:pt idx="8">
                  <c:v>0.53500000000000003</c:v>
                </c:pt>
              </c:numCache>
            </c:numRef>
          </c:val>
        </c:ser>
        <c:ser>
          <c:idx val="2"/>
          <c:order val="2"/>
          <c:tx>
            <c:strRef>
              <c:f>Hoja1!$D$1</c:f>
              <c:strCache>
                <c:ptCount val="1"/>
                <c:pt idx="0">
                  <c:v>NS/NR</c:v>
                </c:pt>
              </c:strCache>
            </c:strRef>
          </c:tx>
          <c:spPr>
            <a:solidFill>
              <a:srgbClr val="FFC000"/>
            </a:solidFill>
          </c:spPr>
          <c:invertIfNegative val="0"/>
          <c:dLbls>
            <c:spPr>
              <a:noFill/>
              <a:ln>
                <a:noFill/>
              </a:ln>
              <a:effectLst/>
            </c:spPr>
            <c:txPr>
              <a:bodyPr rot="-5400000" vert="horz" wrap="square" lIns="38100" tIns="19050" rIns="38100" bIns="19050" anchor="ctr">
                <a:spAutoFit/>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Hoja1!$A$2:$A$10</c:f>
              <c:strCache>
                <c:ptCount val="9"/>
                <c:pt idx="0">
                  <c:v>Ubicación (Lejanía del trabajo, colegio, etc.)</c:v>
                </c:pt>
                <c:pt idx="1">
                  <c:v>Precio</c:v>
                </c:pt>
                <c:pt idx="2">
                  <c:v>Estado de la vivienda (Para el caso de las usadas)</c:v>
                </c:pt>
                <c:pt idx="3">
                  <c:v>Inseguridad</c:v>
                </c:pt>
                <c:pt idx="4">
                  <c:v>Financiación</c:v>
                </c:pt>
                <c:pt idx="5">
                  <c:v>Vías de acceso</c:v>
                </c:pt>
                <c:pt idx="6">
                  <c:v>Tamaño - área</c:v>
                </c:pt>
                <c:pt idx="7">
                  <c:v>Disponibilidad</c:v>
                </c:pt>
                <c:pt idx="8">
                  <c:v>Estrato</c:v>
                </c:pt>
              </c:strCache>
            </c:strRef>
          </c:cat>
          <c:val>
            <c:numRef>
              <c:f>Hoja1!$D$2:$D$10</c:f>
              <c:numCache>
                <c:formatCode>0.00%</c:formatCode>
                <c:ptCount val="9"/>
                <c:pt idx="0">
                  <c:v>3.6999999999999998E-2</c:v>
                </c:pt>
                <c:pt idx="1">
                  <c:v>3.7999999999999999E-2</c:v>
                </c:pt>
                <c:pt idx="2">
                  <c:v>5.8000000000000003E-2</c:v>
                </c:pt>
                <c:pt idx="3">
                  <c:v>4.8000000000000001E-2</c:v>
                </c:pt>
                <c:pt idx="4" formatCode="0%">
                  <c:v>6.0000000000000019E-2</c:v>
                </c:pt>
                <c:pt idx="5">
                  <c:v>5.8000000000000003E-2</c:v>
                </c:pt>
                <c:pt idx="6">
                  <c:v>5.1999999999999998E-2</c:v>
                </c:pt>
                <c:pt idx="7">
                  <c:v>6.3E-2</c:v>
                </c:pt>
                <c:pt idx="8">
                  <c:v>6.200000000000002E-2</c:v>
                </c:pt>
              </c:numCache>
            </c:numRef>
          </c:val>
        </c:ser>
        <c:dLbls>
          <c:showLegendKey val="0"/>
          <c:showVal val="0"/>
          <c:showCatName val="0"/>
          <c:showSerName val="0"/>
          <c:showPercent val="0"/>
          <c:showBubbleSize val="0"/>
        </c:dLbls>
        <c:gapWidth val="150"/>
        <c:axId val="579064016"/>
        <c:axId val="579066192"/>
      </c:barChart>
      <c:catAx>
        <c:axId val="579064016"/>
        <c:scaling>
          <c:orientation val="minMax"/>
        </c:scaling>
        <c:delete val="0"/>
        <c:axPos val="b"/>
        <c:numFmt formatCode="General" sourceLinked="0"/>
        <c:majorTickMark val="out"/>
        <c:minorTickMark val="none"/>
        <c:tickLblPos val="nextTo"/>
        <c:txPr>
          <a:bodyPr rot="0" vert="horz" anchor="ctr" anchorCtr="0"/>
          <a:lstStyle/>
          <a:p>
            <a:pPr>
              <a:defRPr lang="es-CO" sz="1050"/>
            </a:pPr>
            <a:endParaRPr lang="es-ES"/>
          </a:p>
        </c:txPr>
        <c:crossAx val="579066192"/>
        <c:crosses val="autoZero"/>
        <c:auto val="1"/>
        <c:lblAlgn val="ctr"/>
        <c:lblOffset val="100"/>
        <c:noMultiLvlLbl val="0"/>
      </c:catAx>
      <c:valAx>
        <c:axId val="579066192"/>
        <c:scaling>
          <c:orientation val="minMax"/>
          <c:min val="0"/>
        </c:scaling>
        <c:delete val="0"/>
        <c:axPos val="l"/>
        <c:numFmt formatCode="#,##0" sourceLinked="0"/>
        <c:majorTickMark val="out"/>
        <c:minorTickMark val="none"/>
        <c:tickLblPos val="nextTo"/>
        <c:txPr>
          <a:bodyPr/>
          <a:lstStyle/>
          <a:p>
            <a:pPr>
              <a:defRPr lang="es-CO" sz="900"/>
            </a:pPr>
            <a:endParaRPr lang="es-ES"/>
          </a:p>
        </c:txPr>
        <c:crossAx val="579064016"/>
        <c:crosses val="autoZero"/>
        <c:crossBetween val="between"/>
        <c:majorUnit val="1"/>
      </c:valAx>
    </c:plotArea>
    <c:legend>
      <c:legendPos val="t"/>
      <c:layout>
        <c:manualLayout>
          <c:xMode val="edge"/>
          <c:yMode val="edge"/>
          <c:x val="0.26171112079871423"/>
          <c:y val="2.8105696252200135E-2"/>
          <c:w val="0.37383421004649348"/>
          <c:h val="6.3376744987518427E-2"/>
        </c:manualLayout>
      </c:layout>
      <c:overlay val="0"/>
      <c:txPr>
        <a:bodyPr/>
        <a:lstStyle/>
        <a:p>
          <a:pPr>
            <a:defRPr lang="es-CO" sz="11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30"/>
      <c:rAngAx val="0"/>
      <c:perspective val="0"/>
    </c:view3D>
    <c:floor>
      <c:thickness val="0"/>
    </c:floor>
    <c:sideWall>
      <c:thickness val="0"/>
    </c:sideWall>
    <c:backWall>
      <c:thickness val="0"/>
    </c:backWall>
    <c:plotArea>
      <c:layout>
        <c:manualLayout>
          <c:layoutTarget val="inner"/>
          <c:xMode val="edge"/>
          <c:yMode val="edge"/>
          <c:x val="0.14754076866087204"/>
          <c:y val="0.22076302221563857"/>
          <c:w val="0.78712279946392238"/>
          <c:h val="0.64270822722488263"/>
        </c:manualLayout>
      </c:layout>
      <c:bar3DChart>
        <c:barDir val="col"/>
        <c:grouping val="clustered"/>
        <c:varyColors val="0"/>
        <c:ser>
          <c:idx val="0"/>
          <c:order val="0"/>
          <c:tx>
            <c:strRef>
              <c:f>Hoja1!$B$1</c:f>
              <c:strCache>
                <c:ptCount val="1"/>
                <c:pt idx="0">
                  <c:v>2014</c:v>
                </c:pt>
              </c:strCache>
            </c:strRef>
          </c:tx>
          <c:spPr>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c:spPr>
          <c:invertIfNegative val="0"/>
          <c:dPt>
            <c:idx val="0"/>
            <c:invertIfNegative val="0"/>
            <c:bubble3D val="0"/>
            <c:spPr>
              <a:solidFill>
                <a:schemeClr val="accent2"/>
              </a:solidFill>
              <a:ln w="9525" cap="flat" cmpd="sng" algn="ctr">
                <a:solidFill>
                  <a:schemeClr val="accent2">
                    <a:lumMod val="50000"/>
                  </a:schemeClr>
                </a:solidFill>
                <a:prstDash val="solid"/>
              </a:ln>
              <a:effectLst>
                <a:outerShdw blurRad="40000" dist="23000" dir="5400000" rotWithShape="0">
                  <a:srgbClr val="000000">
                    <a:alpha val="35000"/>
                  </a:srgbClr>
                </a:outerShdw>
              </a:effectLst>
            </c:spPr>
          </c:dPt>
          <c:dPt>
            <c:idx val="1"/>
            <c:invertIfNegative val="0"/>
            <c:bubble3D val="0"/>
            <c:spPr>
              <a:solidFill>
                <a:schemeClr val="bg1">
                  <a:lumMod val="75000"/>
                </a:schemeClr>
              </a:solidFill>
              <a:ln w="9525" cap="flat" cmpd="sng" algn="ctr">
                <a:solidFill>
                  <a:schemeClr val="bg1">
                    <a:lumMod val="50000"/>
                  </a:schemeClr>
                </a:solidFill>
                <a:prstDash val="solid"/>
              </a:ln>
              <a:effectLst>
                <a:outerShdw blurRad="40000" dist="23000" dir="5400000" rotWithShape="0">
                  <a:srgbClr val="000000">
                    <a:alpha val="35000"/>
                  </a:srgbClr>
                </a:outerShdw>
              </a:effectLst>
            </c:spPr>
          </c:dPt>
          <c:dPt>
            <c:idx val="2"/>
            <c:invertIfNegative val="0"/>
            <c:bubble3D val="0"/>
            <c:spPr>
              <a:solidFill>
                <a:srgbClr val="C0E399"/>
              </a:solidFill>
              <a:ln w="9525" cap="flat" cmpd="sng" algn="ctr">
                <a:solidFill>
                  <a:schemeClr val="accent3">
                    <a:lumMod val="75000"/>
                  </a:schemeClr>
                </a:solidFill>
                <a:prstDash val="solid"/>
              </a:ln>
              <a:effectLst>
                <a:outerShdw blurRad="40000" dist="23000" dir="5400000" rotWithShape="0">
                  <a:srgbClr val="000000">
                    <a:alpha val="35000"/>
                  </a:srgbClr>
                </a:outerShdw>
              </a:effectLst>
            </c:spPr>
          </c:dPt>
          <c:dPt>
            <c:idx val="3"/>
            <c:invertIfNegative val="0"/>
            <c:bubble3D val="0"/>
            <c:spPr>
              <a:solidFill>
                <a:srgbClr val="AFDC7E"/>
              </a:solidFill>
              <a:ln w="9525" cap="flat" cmpd="sng" algn="ctr">
                <a:solidFill>
                  <a:schemeClr val="accent3">
                    <a:lumMod val="75000"/>
                  </a:schemeClr>
                </a:solidFill>
                <a:prstDash val="solid"/>
              </a:ln>
              <a:effectLst>
                <a:outerShdw blurRad="40000" dist="23000" dir="5400000" rotWithShape="0">
                  <a:srgbClr val="000000">
                    <a:alpha val="35000"/>
                  </a:srgbClr>
                </a:outerShdw>
              </a:effectLst>
            </c:spPr>
          </c:dPt>
          <c:dPt>
            <c:idx val="4"/>
            <c:invertIfNegative val="0"/>
            <c:bubble3D val="0"/>
            <c:spPr>
              <a:solidFill>
                <a:srgbClr val="92D050"/>
              </a:solidFill>
              <a:ln w="9525" cap="flat" cmpd="sng" algn="ctr">
                <a:solidFill>
                  <a:schemeClr val="accent3">
                    <a:lumMod val="50000"/>
                  </a:schemeClr>
                </a:solidFill>
                <a:prstDash val="solid"/>
              </a:ln>
              <a:effectLst>
                <a:outerShdw blurRad="40000" dist="23000" dir="5400000" rotWithShape="0">
                  <a:srgbClr val="000000">
                    <a:alpha val="35000"/>
                  </a:srgbClr>
                </a:outerShdw>
              </a:effectLst>
            </c:spPr>
          </c:dPt>
          <c:dLbls>
            <c:dLbl>
              <c:idx val="4"/>
              <c:spPr>
                <a:noFill/>
                <a:ln>
                  <a:noFill/>
                </a:ln>
                <a:effectLst/>
              </c:spPr>
              <c:txPr>
                <a:bodyPr rot="0" vert="horz"/>
                <a:lstStyle/>
                <a:p>
                  <a:pPr>
                    <a:defRPr lang="es-ES" sz="1600" b="1">
                      <a:effectLst>
                        <a:outerShdw blurRad="38100" dist="38100" dir="2700000" algn="tl">
                          <a:srgbClr val="000000">
                            <a:alpha val="43137"/>
                          </a:srgbClr>
                        </a:outerShdw>
                      </a:effectLst>
                      <a:latin typeface="New Cicle" panose="02000000000000000000" pitchFamily="2" charset="0"/>
                    </a:defRPr>
                  </a:pPr>
                  <a:endParaRPr lang="es-ES"/>
                </a:p>
              </c:txPr>
              <c:showLegendKey val="0"/>
              <c:showVal val="1"/>
              <c:showCatName val="0"/>
              <c:showSerName val="0"/>
              <c:showPercent val="0"/>
              <c:showBubbleSize val="0"/>
            </c:dLbl>
            <c:spPr>
              <a:noFill/>
              <a:ln>
                <a:noFill/>
              </a:ln>
              <a:effectLst/>
            </c:spPr>
            <c:txPr>
              <a:bodyPr rot="0" vert="horz"/>
              <a:lstStyle/>
              <a:p>
                <a:pPr>
                  <a:defRPr lang="es-ES">
                    <a:latin typeface="New Cicle" panose="02000000000000000000" pitchFamily="2"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Pésimo</c:v>
                </c:pt>
                <c:pt idx="1">
                  <c:v>Malo</c:v>
                </c:pt>
                <c:pt idx="2">
                  <c:v>Regular</c:v>
                </c:pt>
                <c:pt idx="3">
                  <c:v>Bueno</c:v>
                </c:pt>
                <c:pt idx="4">
                  <c:v>Excelente</c:v>
                </c:pt>
              </c:strCache>
            </c:strRef>
          </c:cat>
          <c:val>
            <c:numRef>
              <c:f>Hoja1!$B$2:$B$6</c:f>
              <c:numCache>
                <c:formatCode>#,##0.0%</c:formatCode>
                <c:ptCount val="5"/>
                <c:pt idx="0">
                  <c:v>1.9230769230769245E-3</c:v>
                </c:pt>
                <c:pt idx="1">
                  <c:v>7.6923076923076945E-3</c:v>
                </c:pt>
                <c:pt idx="2">
                  <c:v>5.3846153846153863E-2</c:v>
                </c:pt>
                <c:pt idx="3">
                  <c:v>0.28846153846153838</c:v>
                </c:pt>
                <c:pt idx="4">
                  <c:v>0.64807692307692311</c:v>
                </c:pt>
              </c:numCache>
            </c:numRef>
          </c:val>
        </c:ser>
        <c:dLbls>
          <c:showLegendKey val="0"/>
          <c:showVal val="0"/>
          <c:showCatName val="0"/>
          <c:showSerName val="0"/>
          <c:showPercent val="0"/>
          <c:showBubbleSize val="0"/>
        </c:dLbls>
        <c:gapWidth val="196"/>
        <c:shape val="cylinder"/>
        <c:axId val="579068368"/>
        <c:axId val="579068912"/>
        <c:axId val="0"/>
      </c:bar3DChart>
      <c:catAx>
        <c:axId val="579068368"/>
        <c:scaling>
          <c:orientation val="minMax"/>
        </c:scaling>
        <c:delete val="0"/>
        <c:axPos val="b"/>
        <c:numFmt formatCode="General" sourceLinked="1"/>
        <c:majorTickMark val="out"/>
        <c:minorTickMark val="none"/>
        <c:tickLblPos val="nextTo"/>
        <c:txPr>
          <a:bodyPr/>
          <a:lstStyle/>
          <a:p>
            <a:pPr>
              <a:defRPr lang="es-ES" sz="1200">
                <a:latin typeface="+mn-lt"/>
                <a:cs typeface="Arial" panose="020B0604020202020204" pitchFamily="34" charset="0"/>
              </a:defRPr>
            </a:pPr>
            <a:endParaRPr lang="es-ES"/>
          </a:p>
        </c:txPr>
        <c:crossAx val="579068912"/>
        <c:crossesAt val="0"/>
        <c:auto val="1"/>
        <c:lblAlgn val="ctr"/>
        <c:lblOffset val="100"/>
        <c:noMultiLvlLbl val="0"/>
      </c:catAx>
      <c:valAx>
        <c:axId val="579068912"/>
        <c:scaling>
          <c:orientation val="minMax"/>
          <c:max val="1"/>
          <c:min val="0"/>
        </c:scaling>
        <c:delete val="0"/>
        <c:axPos val="l"/>
        <c:numFmt formatCode="0%" sourceLinked="0"/>
        <c:majorTickMark val="out"/>
        <c:minorTickMark val="none"/>
        <c:tickLblPos val="nextTo"/>
        <c:txPr>
          <a:bodyPr/>
          <a:lstStyle/>
          <a:p>
            <a:pPr>
              <a:defRPr lang="es-ES" sz="1200">
                <a:latin typeface="New Cicle (Cuerpo)"/>
              </a:defRPr>
            </a:pPr>
            <a:endParaRPr lang="es-ES"/>
          </a:p>
        </c:txPr>
        <c:crossAx val="579068368"/>
        <c:crosses val="autoZero"/>
        <c:crossBetween val="between"/>
        <c:majorUnit val="0.2"/>
      </c:valAx>
      <c:spPr>
        <a:noFill/>
        <a:ln w="25412">
          <a:noFill/>
        </a:ln>
      </c:spPr>
    </c:plotArea>
    <c:legend>
      <c:legendPos val="t"/>
      <c:layout>
        <c:manualLayout>
          <c:xMode val="edge"/>
          <c:yMode val="edge"/>
          <c:x val="0.23181888121002275"/>
          <c:y val="0.1431404741037004"/>
          <c:w val="0.62744923788040319"/>
          <c:h val="0.11980253222892934"/>
        </c:manualLayout>
      </c:layout>
      <c:overlay val="0"/>
      <c:txPr>
        <a:bodyPr/>
        <a:lstStyle/>
        <a:p>
          <a:pPr>
            <a:defRPr sz="1200"/>
          </a:pPr>
          <a:endParaRPr lang="es-ES"/>
        </a:p>
      </c:txPr>
    </c:legend>
    <c:plotVisOnly val="1"/>
    <c:dispBlanksAs val="gap"/>
    <c:showDLblsOverMax val="0"/>
  </c:chart>
  <c:txPr>
    <a:bodyPr/>
    <a:lstStyle/>
    <a:p>
      <a:pPr>
        <a:defRPr sz="1102"/>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4829604568184853"/>
          <c:h val="0.68442471909251468"/>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600" b="1">
                      <a:effectLst>
                        <a:outerShdw blurRad="38100" dist="38100" dir="2700000" algn="tl">
                          <a:srgbClr val="000000">
                            <a:alpha val="43137"/>
                          </a:srgbClr>
                        </a:outerShdw>
                      </a:effectLst>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2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200">
                      <a:latin typeface="+mn-lt"/>
                    </a:defRPr>
                  </a:pPr>
                  <a:endParaRPr lang="es-ES"/>
                </a:p>
              </c:txPr>
              <c:showLegendKey val="0"/>
              <c:showVal val="1"/>
              <c:showCatName val="0"/>
              <c:showSerName val="0"/>
              <c:showPercent val="0"/>
              <c:showBubbleSize val="0"/>
            </c:dLbl>
            <c:spPr>
              <a:noFill/>
              <a:ln>
                <a:noFill/>
              </a:ln>
              <a:effectLst/>
            </c:spPr>
            <c:txPr>
              <a:bodyPr/>
              <a:lstStyle/>
              <a:p>
                <a:pPr>
                  <a:defRPr sz="12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0.83269230769230773</c:v>
                </c:pt>
                <c:pt idx="1">
                  <c:v>0.16730769230769235</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6208304710739809"/>
          <c:h val="0.59198306030548553"/>
        </c:manualLayout>
      </c:layout>
      <c:doughnutChart>
        <c:varyColors val="1"/>
        <c:ser>
          <c:idx val="0"/>
          <c:order val="0"/>
          <c:tx>
            <c:strRef>
              <c:f>Hoja1!$B$1</c:f>
              <c:strCache>
                <c:ptCount val="1"/>
                <c:pt idx="0">
                  <c:v>Columna1</c:v>
                </c:pt>
              </c:strCache>
            </c:strRef>
          </c:tx>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0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0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000">
                      <a:latin typeface="+mn-lt"/>
                    </a:defRPr>
                  </a:pPr>
                  <a:endParaRPr lang="es-ES"/>
                </a:p>
              </c:txPr>
              <c:showLegendKey val="0"/>
              <c:showVal val="1"/>
              <c:showCatName val="0"/>
              <c:showSerName val="0"/>
              <c:showPercent val="0"/>
              <c:showBubbleSize val="0"/>
            </c:dLbl>
            <c:spPr>
              <a:noFill/>
              <a:ln>
                <a:noFill/>
              </a:ln>
              <a:effectLst/>
            </c:spPr>
            <c:txPr>
              <a:bodyPr/>
              <a:lstStyle/>
              <a:p>
                <a:pPr>
                  <a:defRPr sz="10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0.57115384615384635</c:v>
                </c:pt>
                <c:pt idx="1">
                  <c:v>0.42884615384615388</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6208304710739809"/>
          <c:h val="0.59198306030548553"/>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0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0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000">
                      <a:latin typeface="+mn-lt"/>
                    </a:defRPr>
                  </a:pPr>
                  <a:endParaRPr lang="es-ES"/>
                </a:p>
              </c:txPr>
              <c:showLegendKey val="0"/>
              <c:showVal val="1"/>
              <c:showCatName val="0"/>
              <c:showSerName val="0"/>
              <c:showPercent val="0"/>
              <c:showBubbleSize val="0"/>
            </c:dLbl>
            <c:spPr>
              <a:noFill/>
              <a:ln>
                <a:noFill/>
              </a:ln>
              <a:effectLst/>
            </c:spPr>
            <c:txPr>
              <a:bodyPr/>
              <a:lstStyle/>
              <a:p>
                <a:pPr>
                  <a:defRPr sz="10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0.24807692307692311</c:v>
                </c:pt>
                <c:pt idx="1">
                  <c:v>0.75192307692307736</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64622387548346E-2"/>
          <c:y val="0.12081370495101494"/>
          <c:w val="0.96873537761245165"/>
          <c:h val="0.66322022137858083"/>
        </c:manualLayout>
      </c:layout>
      <c:barChart>
        <c:barDir val="col"/>
        <c:grouping val="clustered"/>
        <c:varyColors val="0"/>
        <c:ser>
          <c:idx val="1"/>
          <c:order val="1"/>
          <c:tx>
            <c:strRef>
              <c:f>Hoja1!$C$1</c:f>
              <c:strCache>
                <c:ptCount val="1"/>
                <c:pt idx="0">
                  <c:v>Promedios de Satisfacción</c:v>
                </c:pt>
              </c:strCache>
            </c:strRef>
          </c:tx>
          <c:spPr>
            <a:solidFill>
              <a:schemeClr val="accent6">
                <a:lumMod val="60000"/>
                <a:lumOff val="40000"/>
              </a:schemeClr>
            </a:solidFill>
            <a:ln>
              <a:solidFill>
                <a:schemeClr val="accent6">
                  <a:lumMod val="60000"/>
                  <a:lumOff val="40000"/>
                </a:schemeClr>
              </a:solidFill>
            </a:ln>
          </c:spPr>
          <c:invertIfNegative val="0"/>
          <c:dPt>
            <c:idx val="0"/>
            <c:invertIfNegative val="0"/>
            <c:bubble3D val="0"/>
            <c:spPr>
              <a:solidFill>
                <a:schemeClr val="accent2">
                  <a:lumMod val="40000"/>
                  <a:lumOff val="60000"/>
                </a:schemeClr>
              </a:solidFill>
              <a:ln>
                <a:solidFill>
                  <a:schemeClr val="accent2">
                    <a:lumMod val="40000"/>
                    <a:lumOff val="60000"/>
                  </a:schemeClr>
                </a:solidFill>
              </a:ln>
            </c:spPr>
          </c:dPt>
          <c:dLbls>
            <c:spPr>
              <a:noFill/>
              <a:ln>
                <a:noFill/>
              </a:ln>
              <a:effectLst/>
            </c:spPr>
            <c:txPr>
              <a:bodyPr/>
              <a:lstStyle/>
              <a:p>
                <a:pPr>
                  <a:defRPr lang="es-CO" sz="9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Hoja1!$A$2:$A$8</c:f>
              <c:strCache>
                <c:ptCount val="7"/>
                <c:pt idx="0">
                  <c:v>General</c:v>
                </c:pt>
                <c:pt idx="1">
                  <c:v>Biometría</c:v>
                </c:pt>
                <c:pt idx="2">
                  <c:v>Orientación Integral</c:v>
                </c:pt>
                <c:pt idx="3">
                  <c:v>Orientación Legal</c:v>
                </c:pt>
                <c:pt idx="4">
                  <c:v>Centro de contacto al ciudadano - Call Center</c:v>
                </c:pt>
                <c:pt idx="5">
                  <c:v>Quejas y Reclamos </c:v>
                </c:pt>
                <c:pt idx="6">
                  <c:v>Infraestructura </c:v>
                </c:pt>
              </c:strCache>
            </c:strRef>
          </c:cat>
          <c:val>
            <c:numRef>
              <c:f>Hoja1!$C$2:$C$8</c:f>
              <c:numCache>
                <c:formatCode>#,##0.00</c:formatCode>
                <c:ptCount val="7"/>
                <c:pt idx="0">
                  <c:v>4.5730769230769193</c:v>
                </c:pt>
                <c:pt idx="1">
                  <c:v>4.6538461538461524</c:v>
                </c:pt>
                <c:pt idx="2">
                  <c:v>4.6692307692307633</c:v>
                </c:pt>
                <c:pt idx="3">
                  <c:v>4.6860465116279029</c:v>
                </c:pt>
                <c:pt idx="4">
                  <c:v>4.2608695652173898</c:v>
                </c:pt>
                <c:pt idx="5">
                  <c:v>3</c:v>
                </c:pt>
                <c:pt idx="6">
                  <c:v>4.7115384615384626</c:v>
                </c:pt>
              </c:numCache>
            </c:numRef>
          </c:val>
        </c:ser>
        <c:dLbls>
          <c:showLegendKey val="0"/>
          <c:showVal val="0"/>
          <c:showCatName val="0"/>
          <c:showSerName val="0"/>
          <c:showPercent val="0"/>
          <c:showBubbleSize val="0"/>
        </c:dLbls>
        <c:gapWidth val="150"/>
        <c:axId val="579070544"/>
        <c:axId val="407886032"/>
      </c:barChart>
      <c:lineChart>
        <c:grouping val="standard"/>
        <c:varyColors val="0"/>
        <c:ser>
          <c:idx val="0"/>
          <c:order val="0"/>
          <c:tx>
            <c:strRef>
              <c:f>Hoja1!$B$1</c:f>
              <c:strCache>
                <c:ptCount val="1"/>
                <c:pt idx="0">
                  <c:v>Factores de Importancia</c:v>
                </c:pt>
              </c:strCache>
            </c:strRef>
          </c:tx>
          <c:spPr>
            <a:ln w="25400">
              <a:solidFill>
                <a:schemeClr val="accent4">
                  <a:lumMod val="75000"/>
                </a:schemeClr>
              </a:solidFill>
            </a:ln>
          </c:spPr>
          <c:marker>
            <c:symbol val="circle"/>
            <c:size val="6"/>
            <c:spPr>
              <a:solidFill>
                <a:schemeClr val="accent4">
                  <a:lumMod val="75000"/>
                </a:schemeClr>
              </a:solidFill>
              <a:ln>
                <a:noFill/>
              </a:ln>
            </c:spPr>
          </c:marker>
          <c:dLbls>
            <c:spPr>
              <a:noFill/>
              <a:ln>
                <a:noFill/>
              </a:ln>
              <a:effectLst/>
            </c:spPr>
            <c:txPr>
              <a:bodyPr/>
              <a:lstStyle/>
              <a:p>
                <a:pPr>
                  <a:defRPr lang="es-CO" sz="900"/>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Hoja1!$A$2:$A$8</c:f>
              <c:strCache>
                <c:ptCount val="7"/>
                <c:pt idx="0">
                  <c:v>General</c:v>
                </c:pt>
                <c:pt idx="1">
                  <c:v>Biometría</c:v>
                </c:pt>
                <c:pt idx="2">
                  <c:v>Orientación Integral</c:v>
                </c:pt>
                <c:pt idx="3">
                  <c:v>Orientación Legal</c:v>
                </c:pt>
                <c:pt idx="4">
                  <c:v>Centro de contacto al ciudadano - Call Center</c:v>
                </c:pt>
                <c:pt idx="5">
                  <c:v>Quejas y Reclamos </c:v>
                </c:pt>
                <c:pt idx="6">
                  <c:v>Infraestructura </c:v>
                </c:pt>
              </c:strCache>
            </c:strRef>
          </c:cat>
          <c:val>
            <c:numRef>
              <c:f>Hoja1!$B$2:$B$8</c:f>
              <c:numCache>
                <c:formatCode>#,##0.000</c:formatCode>
                <c:ptCount val="7"/>
                <c:pt idx="1">
                  <c:v>0.49236999999999997</c:v>
                </c:pt>
                <c:pt idx="2">
                  <c:v>0.52837000000000001</c:v>
                </c:pt>
                <c:pt idx="3">
                  <c:v>0.47537000000000001</c:v>
                </c:pt>
                <c:pt idx="4">
                  <c:v>0.35037000000000001</c:v>
                </c:pt>
                <c:pt idx="5">
                  <c:v>0.50507627227610541</c:v>
                </c:pt>
                <c:pt idx="6">
                  <c:v>0.29337000000000002</c:v>
                </c:pt>
              </c:numCache>
            </c:numRef>
          </c:val>
          <c:smooth val="0"/>
        </c:ser>
        <c:ser>
          <c:idx val="2"/>
          <c:order val="2"/>
          <c:tx>
            <c:strRef>
              <c:f>Hoja1!$D$1</c:f>
              <c:strCache>
                <c:ptCount val="1"/>
                <c:pt idx="0">
                  <c:v>Promedio de FI</c:v>
                </c:pt>
              </c:strCache>
            </c:strRef>
          </c:tx>
          <c:spPr>
            <a:ln w="25400">
              <a:solidFill>
                <a:schemeClr val="tx2">
                  <a:lumMod val="60000"/>
                  <a:lumOff val="40000"/>
                </a:schemeClr>
              </a:solidFill>
            </a:ln>
          </c:spPr>
          <c:marker>
            <c:symbol val="none"/>
          </c:marker>
          <c:cat>
            <c:strRef>
              <c:f>Hoja1!$A$2:$A$8</c:f>
              <c:strCache>
                <c:ptCount val="7"/>
                <c:pt idx="0">
                  <c:v>General</c:v>
                </c:pt>
                <c:pt idx="1">
                  <c:v>Biometría</c:v>
                </c:pt>
                <c:pt idx="2">
                  <c:v>Orientación Integral</c:v>
                </c:pt>
                <c:pt idx="3">
                  <c:v>Orientación Legal</c:v>
                </c:pt>
                <c:pt idx="4">
                  <c:v>Centro de contacto al ciudadano - Call Center</c:v>
                </c:pt>
                <c:pt idx="5">
                  <c:v>Quejas y Reclamos </c:v>
                </c:pt>
                <c:pt idx="6">
                  <c:v>Infraestructura </c:v>
                </c:pt>
              </c:strCache>
            </c:strRef>
          </c:cat>
          <c:val>
            <c:numRef>
              <c:f>Hoja1!$D$2:$D$8</c:f>
              <c:numCache>
                <c:formatCode>0.000</c:formatCode>
                <c:ptCount val="7"/>
                <c:pt idx="1">
                  <c:v>0.441</c:v>
                </c:pt>
                <c:pt idx="2">
                  <c:v>0.441</c:v>
                </c:pt>
                <c:pt idx="3">
                  <c:v>0.441</c:v>
                </c:pt>
                <c:pt idx="4">
                  <c:v>0.441</c:v>
                </c:pt>
                <c:pt idx="5">
                  <c:v>0.441</c:v>
                </c:pt>
                <c:pt idx="6">
                  <c:v>0.441</c:v>
                </c:pt>
              </c:numCache>
            </c:numRef>
          </c:val>
          <c:smooth val="0"/>
        </c:ser>
        <c:dLbls>
          <c:showLegendKey val="0"/>
          <c:showVal val="0"/>
          <c:showCatName val="0"/>
          <c:showSerName val="0"/>
          <c:showPercent val="0"/>
          <c:showBubbleSize val="0"/>
        </c:dLbls>
        <c:marker val="1"/>
        <c:smooth val="0"/>
        <c:axId val="579070544"/>
        <c:axId val="407886032"/>
      </c:lineChart>
      <c:catAx>
        <c:axId val="579070544"/>
        <c:scaling>
          <c:orientation val="minMax"/>
        </c:scaling>
        <c:delete val="0"/>
        <c:axPos val="b"/>
        <c:numFmt formatCode="General" sourceLinked="0"/>
        <c:majorTickMark val="out"/>
        <c:minorTickMark val="none"/>
        <c:tickLblPos val="nextTo"/>
        <c:txPr>
          <a:bodyPr rot="0" vert="horz" anchor="ctr" anchorCtr="0"/>
          <a:lstStyle/>
          <a:p>
            <a:pPr>
              <a:defRPr lang="es-CO" sz="1100"/>
            </a:pPr>
            <a:endParaRPr lang="es-ES"/>
          </a:p>
        </c:txPr>
        <c:crossAx val="407886032"/>
        <c:crosses val="autoZero"/>
        <c:auto val="1"/>
        <c:lblAlgn val="ctr"/>
        <c:lblOffset val="100"/>
        <c:noMultiLvlLbl val="0"/>
      </c:catAx>
      <c:valAx>
        <c:axId val="407886032"/>
        <c:scaling>
          <c:orientation val="minMax"/>
          <c:min val="0"/>
        </c:scaling>
        <c:delete val="0"/>
        <c:axPos val="l"/>
        <c:numFmt formatCode="#,##0" sourceLinked="0"/>
        <c:majorTickMark val="out"/>
        <c:minorTickMark val="none"/>
        <c:tickLblPos val="nextTo"/>
        <c:txPr>
          <a:bodyPr/>
          <a:lstStyle/>
          <a:p>
            <a:pPr>
              <a:defRPr lang="es-CO" sz="900"/>
            </a:pPr>
            <a:endParaRPr lang="es-ES"/>
          </a:p>
        </c:txPr>
        <c:crossAx val="579070544"/>
        <c:crosses val="autoZero"/>
        <c:crossBetween val="between"/>
        <c:majorUnit val="1"/>
      </c:valAx>
    </c:plotArea>
    <c:legend>
      <c:legendPos val="t"/>
      <c:layout>
        <c:manualLayout>
          <c:xMode val="edge"/>
          <c:yMode val="edge"/>
          <c:x val="8.492164392635701E-2"/>
          <c:y val="2.1235014291341533E-4"/>
          <c:w val="0.87815012693092631"/>
          <c:h val="5.8864222242727998E-2"/>
        </c:manualLayout>
      </c:layout>
      <c:overlay val="0"/>
      <c:txPr>
        <a:bodyPr/>
        <a:lstStyle/>
        <a:p>
          <a:pPr>
            <a:defRPr lang="es-CO" sz="105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65435005866585"/>
          <c:y val="3.5103858192001682E-3"/>
          <c:w val="0.5292447180665566"/>
          <c:h val="0.93960521240461481"/>
        </c:manualLayout>
      </c:layout>
      <c:barChart>
        <c:barDir val="bar"/>
        <c:grouping val="clustered"/>
        <c:varyColors val="0"/>
        <c:ser>
          <c:idx val="0"/>
          <c:order val="0"/>
          <c:tx>
            <c:strRef>
              <c:f>Hoja1!$B$1</c:f>
              <c:strCache>
                <c:ptCount val="1"/>
                <c:pt idx="0">
                  <c:v>Consumidores</c:v>
                </c:pt>
              </c:strCache>
            </c:strRef>
          </c:tx>
          <c:spPr>
            <a:solidFill>
              <a:schemeClr val="tx2">
                <a:lumMod val="60000"/>
                <a:lumOff val="40000"/>
              </a:schemeClr>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Lbls>
            <c:dLbl>
              <c:idx val="2"/>
              <c:layout>
                <c:manualLayout>
                  <c:x val="0"/>
                  <c:y val="6.081699734512483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spPr>
                <a:noFill/>
                <a:ln>
                  <a:noFill/>
                </a:ln>
                <a:effectLst/>
              </c:spPr>
              <c:txPr>
                <a:bodyPr/>
                <a:lstStyle/>
                <a:p>
                  <a:pPr>
                    <a:defRPr sz="1400" b="1">
                      <a:effectLst>
                        <a:outerShdw blurRad="38100" dist="38100" dir="2700000" algn="tl">
                          <a:srgbClr val="000000">
                            <a:alpha val="43137"/>
                          </a:srgbClr>
                        </a:outerShdw>
                      </a:effectLst>
                    </a:defRPr>
                  </a:pPr>
                  <a:endParaRPr lang="es-ES"/>
                </a:p>
              </c:txPr>
              <c:dLblPos val="outEnd"/>
              <c:showLegendKey val="0"/>
              <c:showVal val="1"/>
              <c:showCatName val="0"/>
              <c:showSerName val="0"/>
              <c:showPercent val="0"/>
              <c:showBubbleSize val="0"/>
            </c:dLbl>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Redes sociales</c:v>
                </c:pt>
                <c:pt idx="1">
                  <c:v>Radio</c:v>
                </c:pt>
                <c:pt idx="2">
                  <c:v>Mensaje Por celular</c:v>
                </c:pt>
                <c:pt idx="3">
                  <c:v>Call Center</c:v>
                </c:pt>
                <c:pt idx="4">
                  <c:v>Otro cual</c:v>
                </c:pt>
                <c:pt idx="5">
                  <c:v>Conocimiento Propio</c:v>
                </c:pt>
                <c:pt idx="6">
                  <c:v>Informacion de La entidad</c:v>
                </c:pt>
                <c:pt idx="7">
                  <c:v>Revista Notivivienda</c:v>
                </c:pt>
                <c:pt idx="8">
                  <c:v>Página Web</c:v>
                </c:pt>
                <c:pt idx="9">
                  <c:v>Oficina de Enlace</c:v>
                </c:pt>
                <c:pt idx="10">
                  <c:v>Correo electrónico</c:v>
                </c:pt>
                <c:pt idx="11">
                  <c:v>Voz a voz</c:v>
                </c:pt>
                <c:pt idx="12">
                  <c:v>Edificio Sede</c:v>
                </c:pt>
                <c:pt idx="13">
                  <c:v>Visitas a unidades</c:v>
                </c:pt>
                <c:pt idx="14">
                  <c:v>Puntos de Atención</c:v>
                </c:pt>
              </c:strCache>
            </c:strRef>
          </c:cat>
          <c:val>
            <c:numRef>
              <c:f>Hoja1!$B$2:$B$16</c:f>
              <c:numCache>
                <c:formatCode>#,##0.0%</c:formatCode>
                <c:ptCount val="15"/>
                <c:pt idx="0">
                  <c:v>1.9230769230769245E-3</c:v>
                </c:pt>
                <c:pt idx="1">
                  <c:v>1.9230769230769245E-3</c:v>
                </c:pt>
                <c:pt idx="2">
                  <c:v>1.9230769230769245E-3</c:v>
                </c:pt>
                <c:pt idx="3">
                  <c:v>5.7692307692307713E-3</c:v>
                </c:pt>
                <c:pt idx="4">
                  <c:v>7.6923076923076945E-3</c:v>
                </c:pt>
                <c:pt idx="5">
                  <c:v>7.6923076923076945E-3</c:v>
                </c:pt>
                <c:pt idx="6">
                  <c:v>7.6923076923076945E-3</c:v>
                </c:pt>
                <c:pt idx="7">
                  <c:v>1.7307692307692309E-2</c:v>
                </c:pt>
                <c:pt idx="8">
                  <c:v>3.0769230769230778E-2</c:v>
                </c:pt>
                <c:pt idx="9">
                  <c:v>3.653846153846154E-2</c:v>
                </c:pt>
                <c:pt idx="10">
                  <c:v>5.5769230769230793E-2</c:v>
                </c:pt>
                <c:pt idx="11">
                  <c:v>0.15769230769230777</c:v>
                </c:pt>
                <c:pt idx="12">
                  <c:v>0.16153846153846163</c:v>
                </c:pt>
                <c:pt idx="13">
                  <c:v>0.16346153846153846</c:v>
                </c:pt>
                <c:pt idx="14">
                  <c:v>0.34230769230769242</c:v>
                </c:pt>
              </c:numCache>
            </c:numRef>
          </c:val>
        </c:ser>
        <c:dLbls>
          <c:showLegendKey val="0"/>
          <c:showVal val="1"/>
          <c:showCatName val="0"/>
          <c:showSerName val="0"/>
          <c:showPercent val="0"/>
          <c:showBubbleSize val="0"/>
        </c:dLbls>
        <c:gapWidth val="150"/>
        <c:axId val="730714960"/>
        <c:axId val="730713872"/>
      </c:barChart>
      <c:catAx>
        <c:axId val="730714960"/>
        <c:scaling>
          <c:orientation val="minMax"/>
        </c:scaling>
        <c:delete val="0"/>
        <c:axPos val="l"/>
        <c:numFmt formatCode="General" sourceLinked="0"/>
        <c:majorTickMark val="out"/>
        <c:minorTickMark val="none"/>
        <c:tickLblPos val="nextTo"/>
        <c:txPr>
          <a:bodyPr/>
          <a:lstStyle/>
          <a:p>
            <a:pPr>
              <a:defRPr sz="1100" baseline="0"/>
            </a:pPr>
            <a:endParaRPr lang="es-ES"/>
          </a:p>
        </c:txPr>
        <c:crossAx val="730713872"/>
        <c:crosses val="autoZero"/>
        <c:auto val="1"/>
        <c:lblAlgn val="ctr"/>
        <c:lblOffset val="100"/>
        <c:noMultiLvlLbl val="0"/>
      </c:catAx>
      <c:valAx>
        <c:axId val="730713872"/>
        <c:scaling>
          <c:orientation val="minMax"/>
          <c:max val="0.4"/>
        </c:scaling>
        <c:delete val="0"/>
        <c:axPos val="b"/>
        <c:numFmt formatCode="0%" sourceLinked="0"/>
        <c:majorTickMark val="out"/>
        <c:minorTickMark val="none"/>
        <c:tickLblPos val="nextTo"/>
        <c:txPr>
          <a:bodyPr/>
          <a:lstStyle/>
          <a:p>
            <a:pPr>
              <a:defRPr sz="1000"/>
            </a:pPr>
            <a:endParaRPr lang="es-ES"/>
          </a:p>
        </c:txPr>
        <c:crossAx val="730714960"/>
        <c:crosses val="autoZero"/>
        <c:crossBetween val="between"/>
        <c:majorUnit val="0.2"/>
        <c:minorUnit val="4.0000000000000022E-2"/>
      </c:valAx>
      <c:spPr>
        <a:effectLst>
          <a:glow rad="101600">
            <a:schemeClr val="accent3">
              <a:satMod val="175000"/>
              <a:alpha val="40000"/>
            </a:schemeClr>
          </a:glow>
        </a:effectLst>
      </c:spPr>
    </c:plotArea>
    <c:plotVisOnly val="1"/>
    <c:dispBlanksAs val="gap"/>
    <c:showDLblsOverMax val="0"/>
  </c:chart>
  <c:spPr>
    <a:effectLst>
      <a:glow rad="101600">
        <a:schemeClr val="accent2">
          <a:satMod val="175000"/>
          <a:alpha val="40000"/>
        </a:schemeClr>
      </a:glow>
    </a:effectLst>
    <a:scene3d>
      <a:camera prst="orthographicFront"/>
      <a:lightRig rig="threePt" dir="t"/>
    </a:scene3d>
    <a:sp3d prstMaterial="matte">
      <a:bevelT w="127000" h="63500"/>
    </a:sp3d>
  </c:spPr>
  <c:txPr>
    <a:bodyPr/>
    <a:lstStyle/>
    <a:p>
      <a:pPr>
        <a:defRPr sz="1800"/>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2106455691454"/>
          <c:y val="0.25803499542061492"/>
          <c:w val="0.81427044196121268"/>
          <c:h val="0.59754580242636368"/>
        </c:manualLayout>
      </c:layout>
      <c:lineChart>
        <c:grouping val="standard"/>
        <c:varyColors val="0"/>
        <c:ser>
          <c:idx val="0"/>
          <c:order val="0"/>
          <c:tx>
            <c:strRef>
              <c:f>Hoja1!$B$1</c:f>
              <c:strCache>
                <c:ptCount val="1"/>
                <c:pt idx="0">
                  <c:v>General</c:v>
                </c:pt>
              </c:strCache>
            </c:strRef>
          </c:tx>
          <c:spPr>
            <a:ln w="6350" cap="rnd">
              <a:solidFill>
                <a:schemeClr val="accent3">
                  <a:lumMod val="75000"/>
                </a:schemeClr>
              </a:solidFill>
              <a:round/>
            </a:ln>
            <a:effectLst/>
          </c:spPr>
          <c:marker>
            <c:symbol val="diamond"/>
            <c:size val="6"/>
            <c:spPr>
              <a:solidFill>
                <a:schemeClr val="accent3">
                  <a:lumMod val="50000"/>
                </a:schemeClr>
              </a:solidFill>
              <a:ln w="6350">
                <a:solidFill>
                  <a:schemeClr val="accent3">
                    <a:lumMod val="75000"/>
                  </a:schemeClr>
                </a:solidFill>
                <a:round/>
              </a:ln>
              <a:effectLst/>
            </c:spPr>
          </c:marker>
          <c:dLbls>
            <c:dLbl>
              <c:idx val="0"/>
              <c:layout>
                <c:manualLayout>
                  <c:x val="-2.7083333333333348E-2"/>
                  <c:y val="4.0624999999999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2333662398978504E-3"/>
                  <c:y val="2.62244440727592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166666666666667E-2"/>
                  <c:y val="-4.68749999999999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33333333333334E-2"/>
                  <c:y val="-4.68749999999999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III</c:v>
                </c:pt>
                <c:pt idx="1">
                  <c:v>IV</c:v>
                </c:pt>
                <c:pt idx="2">
                  <c:v>I</c:v>
                </c:pt>
                <c:pt idx="3">
                  <c:v>II </c:v>
                </c:pt>
                <c:pt idx="4">
                  <c:v>III</c:v>
                </c:pt>
              </c:strCache>
            </c:strRef>
          </c:cat>
          <c:val>
            <c:numRef>
              <c:f>Hoja1!$B$2:$B$6</c:f>
              <c:numCache>
                <c:formatCode>General</c:formatCode>
                <c:ptCount val="5"/>
                <c:pt idx="0">
                  <c:v>4.54</c:v>
                </c:pt>
                <c:pt idx="1">
                  <c:v>4.3600000000000003</c:v>
                </c:pt>
                <c:pt idx="2">
                  <c:v>4.24</c:v>
                </c:pt>
                <c:pt idx="3" formatCode="0.00">
                  <c:v>4.51</c:v>
                </c:pt>
                <c:pt idx="4">
                  <c:v>4.3</c:v>
                </c:pt>
              </c:numCache>
            </c:numRef>
          </c:val>
          <c:smooth val="0"/>
        </c:ser>
        <c:dLbls>
          <c:showLegendKey val="0"/>
          <c:showVal val="0"/>
          <c:showCatName val="0"/>
          <c:showSerName val="0"/>
          <c:showPercent val="0"/>
          <c:showBubbleSize val="0"/>
        </c:dLbls>
        <c:marker val="1"/>
        <c:smooth val="0"/>
        <c:axId val="177301968"/>
        <c:axId val="177313936"/>
      </c:lineChart>
      <c:catAx>
        <c:axId val="17730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Calibri" panose="020F0502020204030204" pitchFamily="34" charset="0"/>
                <a:ea typeface="+mn-ea"/>
                <a:cs typeface="Arial" panose="020B0604020202020204" pitchFamily="34" charset="0"/>
              </a:defRPr>
            </a:pPr>
            <a:endParaRPr lang="es-ES"/>
          </a:p>
        </c:txPr>
        <c:crossAx val="177313936"/>
        <c:crosses val="autoZero"/>
        <c:auto val="1"/>
        <c:lblAlgn val="ctr"/>
        <c:lblOffset val="100"/>
        <c:noMultiLvlLbl val="0"/>
      </c:catAx>
      <c:valAx>
        <c:axId val="177313936"/>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77301968"/>
        <c:crosses val="autoZero"/>
        <c:crossBetween val="between"/>
      </c:valAx>
      <c:spPr>
        <a:noFill/>
        <a:ln>
          <a:noFill/>
        </a:ln>
        <a:effectLst/>
      </c:spPr>
    </c:plotArea>
    <c:legend>
      <c:legendPos val="t"/>
      <c:layout>
        <c:manualLayout>
          <c:xMode val="edge"/>
          <c:yMode val="edge"/>
          <c:x val="0.42631861597586501"/>
          <c:y val="0.15296763264168048"/>
          <c:w val="0.10986029568243556"/>
          <c:h val="5.79788373115261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61764079967"/>
          <c:y val="0.29537572764199166"/>
          <c:w val="0.81427044196121268"/>
          <c:h val="0.59754580242636368"/>
        </c:manualLayout>
      </c:layout>
      <c:lineChart>
        <c:grouping val="standard"/>
        <c:varyColors val="0"/>
        <c:ser>
          <c:idx val="0"/>
          <c:order val="0"/>
          <c:tx>
            <c:strRef>
              <c:f>Hoja1!$B$1</c:f>
              <c:strCache>
                <c:ptCount val="1"/>
                <c:pt idx="0">
                  <c:v>General</c:v>
                </c:pt>
              </c:strCache>
            </c:strRef>
          </c:tx>
          <c:spPr>
            <a:ln w="6350" cap="rnd">
              <a:solidFill>
                <a:schemeClr val="accent6">
                  <a:lumMod val="75000"/>
                </a:schemeClr>
              </a:solidFill>
              <a:round/>
            </a:ln>
            <a:effectLst/>
          </c:spPr>
          <c:marker>
            <c:symbol val="diamond"/>
            <c:size val="6"/>
            <c:spPr>
              <a:solidFill>
                <a:schemeClr val="accent6">
                  <a:lumMod val="50000"/>
                </a:schemeClr>
              </a:solidFill>
              <a:ln w="6350">
                <a:solidFill>
                  <a:schemeClr val="accent6">
                    <a:lumMod val="75000"/>
                  </a:schemeClr>
                </a:solidFill>
                <a:round/>
              </a:ln>
              <a:effectLst/>
            </c:spPr>
          </c:marker>
          <c:dLbls>
            <c:dLbl>
              <c:idx val="0"/>
              <c:layout>
                <c:manualLayout>
                  <c:x val="-2.7083333333333348E-2"/>
                  <c:y val="4.0624999999999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2333662398978504E-3"/>
                  <c:y val="2.62244440727592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33333333333334E-2"/>
                  <c:y val="-4.68749999999999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Hoja1!$A$2:$A$6</c:f>
              <c:strCache>
                <c:ptCount val="5"/>
                <c:pt idx="0">
                  <c:v>III</c:v>
                </c:pt>
                <c:pt idx="1">
                  <c:v>IV</c:v>
                </c:pt>
                <c:pt idx="2">
                  <c:v>I </c:v>
                </c:pt>
                <c:pt idx="3">
                  <c:v>II </c:v>
                </c:pt>
                <c:pt idx="4">
                  <c:v>III</c:v>
                </c:pt>
              </c:strCache>
            </c:strRef>
          </c:cat>
          <c:val>
            <c:numRef>
              <c:f>Hoja1!$B$2:$B$6</c:f>
              <c:numCache>
                <c:formatCode>General</c:formatCode>
                <c:ptCount val="5"/>
                <c:pt idx="0">
                  <c:v>4.5199999999999996</c:v>
                </c:pt>
                <c:pt idx="1">
                  <c:v>4.54</c:v>
                </c:pt>
                <c:pt idx="2">
                  <c:v>4.4400000000000004</c:v>
                </c:pt>
                <c:pt idx="3">
                  <c:v>4.54</c:v>
                </c:pt>
                <c:pt idx="4">
                  <c:v>4.57</c:v>
                </c:pt>
              </c:numCache>
            </c:numRef>
          </c:val>
          <c:smooth val="0"/>
        </c:ser>
        <c:dLbls>
          <c:showLegendKey val="0"/>
          <c:showVal val="0"/>
          <c:showCatName val="0"/>
          <c:showSerName val="0"/>
          <c:showPercent val="0"/>
          <c:showBubbleSize val="0"/>
        </c:dLbls>
        <c:marker val="1"/>
        <c:smooth val="0"/>
        <c:axId val="177315024"/>
        <c:axId val="177300880"/>
      </c:lineChart>
      <c:catAx>
        <c:axId val="17731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Calibri" panose="020F0502020204030204" pitchFamily="34" charset="0"/>
                <a:ea typeface="+mn-ea"/>
                <a:cs typeface="Arial" panose="020B0604020202020204" pitchFamily="34" charset="0"/>
              </a:defRPr>
            </a:pPr>
            <a:endParaRPr lang="es-ES"/>
          </a:p>
        </c:txPr>
        <c:crossAx val="177300880"/>
        <c:crosses val="autoZero"/>
        <c:auto val="1"/>
        <c:lblAlgn val="ctr"/>
        <c:lblOffset val="100"/>
        <c:noMultiLvlLbl val="0"/>
      </c:catAx>
      <c:valAx>
        <c:axId val="17730088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77315024"/>
        <c:crosses val="autoZero"/>
        <c:crossBetween val="between"/>
      </c:valAx>
      <c:spPr>
        <a:noFill/>
        <a:ln>
          <a:noFill/>
        </a:ln>
        <a:effectLst/>
      </c:spPr>
    </c:plotArea>
    <c:legend>
      <c:legendPos val="t"/>
      <c:layout>
        <c:manualLayout>
          <c:xMode val="edge"/>
          <c:yMode val="edge"/>
          <c:x val="0.42631861597586501"/>
          <c:y val="0.15296763264168048"/>
          <c:w val="0.10986029568243556"/>
          <c:h val="5.79788373115261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rAngAx val="0"/>
      <c:perspective val="20"/>
    </c:view3D>
    <c:floor>
      <c:thickness val="0"/>
    </c:floor>
    <c:sideWall>
      <c:thickness val="0"/>
      <c:spPr>
        <a:noFill/>
        <a:ln w="0">
          <a:noFill/>
        </a:ln>
      </c:spPr>
    </c:sideWall>
    <c:backWall>
      <c:thickness val="0"/>
      <c:spPr>
        <a:noFill/>
        <a:ln w="0">
          <a:noFill/>
        </a:ln>
      </c:spPr>
    </c:backWall>
    <c:plotArea>
      <c:layout>
        <c:manualLayout>
          <c:layoutTarget val="inner"/>
          <c:xMode val="edge"/>
          <c:yMode val="edge"/>
          <c:x val="4.7529698246590313E-2"/>
          <c:y val="1.6636569571365903E-2"/>
          <c:w val="0.95247026707583382"/>
          <c:h val="0.90848282482500875"/>
        </c:manualLayout>
      </c:layout>
      <c:bar3DChart>
        <c:barDir val="col"/>
        <c:grouping val="clustered"/>
        <c:varyColors val="0"/>
        <c:ser>
          <c:idx val="0"/>
          <c:order val="0"/>
          <c:tx>
            <c:strRef>
              <c:f>Hoja1!$B$1</c:f>
              <c:strCache>
                <c:ptCount val="1"/>
                <c:pt idx="0">
                  <c:v>Columna1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lang="es-ES"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Casado</c:v>
                </c:pt>
                <c:pt idx="1">
                  <c:v>Unió Libre</c:v>
                </c:pt>
                <c:pt idx="2">
                  <c:v>Soltero</c:v>
                </c:pt>
                <c:pt idx="3">
                  <c:v>Separado</c:v>
                </c:pt>
                <c:pt idx="4">
                  <c:v>Viudo</c:v>
                </c:pt>
              </c:strCache>
            </c:strRef>
          </c:cat>
          <c:val>
            <c:numRef>
              <c:f>Hoja1!$B$2:$B$6</c:f>
              <c:numCache>
                <c:formatCode>#,##0.0%</c:formatCode>
                <c:ptCount val="5"/>
                <c:pt idx="0">
                  <c:v>0.5653846153846156</c:v>
                </c:pt>
                <c:pt idx="1">
                  <c:v>0.20961538461538468</c:v>
                </c:pt>
                <c:pt idx="2">
                  <c:v>0.18461538461538471</c:v>
                </c:pt>
                <c:pt idx="3">
                  <c:v>2.8846153846153844E-2</c:v>
                </c:pt>
                <c:pt idx="4">
                  <c:v>1.1538461538461541E-2</c:v>
                </c:pt>
              </c:numCache>
            </c:numRef>
          </c:val>
        </c:ser>
        <c:dLbls>
          <c:showLegendKey val="0"/>
          <c:showVal val="1"/>
          <c:showCatName val="0"/>
          <c:showSerName val="0"/>
          <c:showPercent val="0"/>
          <c:showBubbleSize val="0"/>
        </c:dLbls>
        <c:gapWidth val="187"/>
        <c:shape val="cylinder"/>
        <c:axId val="408800928"/>
        <c:axId val="408804736"/>
        <c:axId val="0"/>
      </c:bar3DChart>
      <c:catAx>
        <c:axId val="408800928"/>
        <c:scaling>
          <c:orientation val="minMax"/>
        </c:scaling>
        <c:delete val="0"/>
        <c:axPos val="b"/>
        <c:numFmt formatCode="General" sourceLinked="1"/>
        <c:majorTickMark val="out"/>
        <c:minorTickMark val="none"/>
        <c:tickLblPos val="nextTo"/>
        <c:spPr>
          <a:effectLst>
            <a:outerShdw blurRad="50800" dist="2540000" dir="5400000" algn="ctr" rotWithShape="0">
              <a:srgbClr val="000000">
                <a:alpha val="43137"/>
              </a:srgbClr>
            </a:outerShdw>
          </a:effectLst>
        </c:spPr>
        <c:txPr>
          <a:bodyPr rot="0"/>
          <a:lstStyle/>
          <a:p>
            <a:pPr>
              <a:defRPr lang="es-ES" sz="1000"/>
            </a:pPr>
            <a:endParaRPr lang="es-ES"/>
          </a:p>
        </c:txPr>
        <c:crossAx val="408804736"/>
        <c:crosses val="autoZero"/>
        <c:auto val="1"/>
        <c:lblAlgn val="ctr"/>
        <c:lblOffset val="100"/>
        <c:tickLblSkip val="1"/>
        <c:noMultiLvlLbl val="0"/>
      </c:catAx>
      <c:valAx>
        <c:axId val="408804736"/>
        <c:scaling>
          <c:orientation val="minMax"/>
        </c:scaling>
        <c:delete val="0"/>
        <c:axPos val="l"/>
        <c:numFmt formatCode="0%" sourceLinked="0"/>
        <c:majorTickMark val="out"/>
        <c:minorTickMark val="none"/>
        <c:tickLblPos val="nextTo"/>
        <c:txPr>
          <a:bodyPr/>
          <a:lstStyle/>
          <a:p>
            <a:pPr>
              <a:defRPr lang="es-ES" sz="1000"/>
            </a:pPr>
            <a:endParaRPr lang="es-ES"/>
          </a:p>
        </c:txPr>
        <c:crossAx val="408800928"/>
        <c:crosses val="autoZero"/>
        <c:crossBetween val="between"/>
        <c:minorUnit val="4.0000000000000112E-2"/>
      </c:valAx>
    </c:plotArea>
    <c:plotVisOnly val="1"/>
    <c:dispBlanksAs val="gap"/>
    <c:showDLblsOverMax val="0"/>
  </c:chart>
  <c:txPr>
    <a:bodyPr/>
    <a:lstStyle/>
    <a:p>
      <a:pPr>
        <a:defRPr sz="1800"/>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10"/>
      <c:rAngAx val="0"/>
      <c:perspective val="20"/>
    </c:view3D>
    <c:floor>
      <c:thickness val="0"/>
    </c:floor>
    <c:sideWall>
      <c:thickness val="0"/>
      <c:spPr>
        <a:noFill/>
        <a:ln w="0">
          <a:noFill/>
        </a:ln>
      </c:spPr>
    </c:sideWall>
    <c:backWall>
      <c:thickness val="0"/>
      <c:spPr>
        <a:noFill/>
        <a:ln w="0">
          <a:noFill/>
        </a:ln>
      </c:spPr>
    </c:backWall>
    <c:plotArea>
      <c:layout>
        <c:manualLayout>
          <c:layoutTarget val="inner"/>
          <c:xMode val="edge"/>
          <c:yMode val="edge"/>
          <c:x val="4.7529698246590313E-2"/>
          <c:y val="1.6636569571365903E-2"/>
          <c:w val="0.95247026707583382"/>
          <c:h val="0.90848282482500875"/>
        </c:manualLayout>
      </c:layout>
      <c:bar3DChart>
        <c:barDir val="col"/>
        <c:grouping val="clustered"/>
        <c:varyColors val="0"/>
        <c:ser>
          <c:idx val="0"/>
          <c:order val="0"/>
          <c:tx>
            <c:strRef>
              <c:f>Hoja1!$B$1</c:f>
              <c:strCache>
                <c:ptCount val="1"/>
                <c:pt idx="0">
                  <c:v>Columna1</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txPr>
              <a:bodyPr/>
              <a:lstStyle/>
              <a:p>
                <a:pPr>
                  <a:defRPr lang="es-ES"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Hoja1!$A$2:$A$6</c:f>
              <c:strCache>
                <c:ptCount val="5"/>
                <c:pt idx="0">
                  <c:v>Primaria</c:v>
                </c:pt>
                <c:pt idx="1">
                  <c:v>Secundaria</c:v>
                </c:pt>
                <c:pt idx="2">
                  <c:v>Técnico/Tecnólogo</c:v>
                </c:pt>
                <c:pt idx="3">
                  <c:v>Universitario</c:v>
                </c:pt>
                <c:pt idx="4">
                  <c:v>Posgrado</c:v>
                </c:pt>
              </c:strCache>
            </c:strRef>
          </c:cat>
          <c:val>
            <c:numRef>
              <c:f>Hoja1!$B$2:$B$6</c:f>
              <c:numCache>
                <c:formatCode>#,##0.0%</c:formatCode>
                <c:ptCount val="5"/>
                <c:pt idx="0">
                  <c:v>6.9230769230769235E-2</c:v>
                </c:pt>
                <c:pt idx="1">
                  <c:v>0.43269230769230776</c:v>
                </c:pt>
                <c:pt idx="2">
                  <c:v>0.378846153846154</c:v>
                </c:pt>
                <c:pt idx="3">
                  <c:v>0.10576923076923084</c:v>
                </c:pt>
                <c:pt idx="4">
                  <c:v>1.3461538461538471E-2</c:v>
                </c:pt>
              </c:numCache>
            </c:numRef>
          </c:val>
        </c:ser>
        <c:dLbls>
          <c:showLegendKey val="0"/>
          <c:showVal val="1"/>
          <c:showCatName val="0"/>
          <c:showSerName val="0"/>
          <c:showPercent val="0"/>
          <c:showBubbleSize val="0"/>
        </c:dLbls>
        <c:gapWidth val="187"/>
        <c:shape val="cylinder"/>
        <c:axId val="177050832"/>
        <c:axId val="177046480"/>
        <c:axId val="0"/>
      </c:bar3DChart>
      <c:catAx>
        <c:axId val="177050832"/>
        <c:scaling>
          <c:orientation val="minMax"/>
        </c:scaling>
        <c:delete val="0"/>
        <c:axPos val="b"/>
        <c:numFmt formatCode="General" sourceLinked="1"/>
        <c:majorTickMark val="out"/>
        <c:minorTickMark val="none"/>
        <c:tickLblPos val="nextTo"/>
        <c:spPr>
          <a:effectLst>
            <a:outerShdw blurRad="50800" dist="2540000" dir="5400000" algn="ctr" rotWithShape="0">
              <a:srgbClr val="000000">
                <a:alpha val="43137"/>
              </a:srgbClr>
            </a:outerShdw>
          </a:effectLst>
        </c:spPr>
        <c:txPr>
          <a:bodyPr rot="0"/>
          <a:lstStyle/>
          <a:p>
            <a:pPr>
              <a:defRPr lang="es-ES" sz="1000"/>
            </a:pPr>
            <a:endParaRPr lang="es-ES"/>
          </a:p>
        </c:txPr>
        <c:crossAx val="177046480"/>
        <c:crosses val="autoZero"/>
        <c:auto val="1"/>
        <c:lblAlgn val="ctr"/>
        <c:lblOffset val="100"/>
        <c:tickLblSkip val="1"/>
        <c:noMultiLvlLbl val="0"/>
      </c:catAx>
      <c:valAx>
        <c:axId val="177046480"/>
        <c:scaling>
          <c:orientation val="minMax"/>
        </c:scaling>
        <c:delete val="0"/>
        <c:axPos val="l"/>
        <c:numFmt formatCode="0%" sourceLinked="0"/>
        <c:majorTickMark val="out"/>
        <c:minorTickMark val="none"/>
        <c:tickLblPos val="nextTo"/>
        <c:txPr>
          <a:bodyPr/>
          <a:lstStyle/>
          <a:p>
            <a:pPr>
              <a:defRPr lang="es-ES" sz="1000"/>
            </a:pPr>
            <a:endParaRPr lang="es-ES"/>
          </a:p>
        </c:txPr>
        <c:crossAx val="177050832"/>
        <c:crosses val="autoZero"/>
        <c:crossBetween val="between"/>
        <c:minorUnit val="4.0000000000000112E-2"/>
      </c:valAx>
    </c:plotArea>
    <c:plotVisOnly val="1"/>
    <c:dispBlanksAs val="gap"/>
    <c:showDLblsOverMax val="0"/>
  </c:chart>
  <c:txPr>
    <a:bodyPr/>
    <a:lstStyle/>
    <a:p>
      <a:pPr>
        <a:defRPr sz="1800"/>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32941467383266E-2"/>
          <c:y val="0.16814217652881766"/>
          <c:w val="0.62408304588722785"/>
          <c:h val="0.6852419513838609"/>
        </c:manualLayout>
      </c:layout>
      <c:pieChart>
        <c:varyColors val="1"/>
        <c:ser>
          <c:idx val="0"/>
          <c:order val="0"/>
          <c:tx>
            <c:strRef>
              <c:f>Hoja1!$B$1</c:f>
              <c:strCache>
                <c:ptCount val="1"/>
                <c:pt idx="0">
                  <c:v>General</c:v>
                </c:pt>
              </c:strCache>
            </c:strRef>
          </c:tx>
          <c:spPr>
            <a:ln w="9525" cap="flat"/>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explosion val="16"/>
          <c:dPt>
            <c:idx val="0"/>
            <c:bubble3D val="0"/>
            <c:explosion val="9"/>
            <c:spPr>
              <a:solidFill>
                <a:srgbClr val="92D050"/>
              </a:solidFill>
              <a:ln w="9525" cap="flat" cmpd="sng" algn="ctr">
                <a:solidFill>
                  <a:schemeClr val="accent3">
                    <a:lumMod val="50000"/>
                  </a:schemeClr>
                </a:solidFill>
                <a:prstDash val="solid"/>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1"/>
            <c:bubble3D val="0"/>
            <c:explosion val="5"/>
            <c:spPr>
              <a:solidFill>
                <a:srgbClr val="FF3F3F"/>
              </a:solidFill>
              <a:ln w="9525" cap="flat" cmpd="sng" algn="ctr">
                <a:solidFill>
                  <a:srgbClr val="FB0000"/>
                </a:solidFill>
                <a:prstDash val="solid"/>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2"/>
            <c:bubble3D val="0"/>
            <c:spPr>
              <a:solidFill>
                <a:srgbClr val="00B0F0"/>
              </a:solidFill>
              <a:ln w="9525" cap="flat">
                <a:solidFill>
                  <a:schemeClr val="accent5">
                    <a:lumMod val="75000"/>
                  </a:schemeClr>
                </a:solidFill>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3"/>
            <c:bubble3D val="0"/>
            <c:spPr>
              <a:solidFill>
                <a:schemeClr val="accent4">
                  <a:lumMod val="75000"/>
                </a:schemeClr>
              </a:solidFill>
              <a:ln w="9525" cap="flat">
                <a:solidFill>
                  <a:schemeClr val="accent1">
                    <a:lumMod val="75000"/>
                  </a:schemeClr>
                </a:solidFill>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Lbls>
            <c:dLbl>
              <c:idx val="0"/>
              <c:layout>
                <c:manualLayout>
                  <c:x val="-3.7383328548338333E-2"/>
                  <c:y val="-0.22415532277201788"/>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3126606433357302"/>
                  <c:y val="0.1630052852710265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6947872273792871E-3"/>
                  <c:y val="3.1999603963979596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6282954468481499E-3"/>
                  <c:y val="1.4503488470507827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s-E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Fuerza Area</c:v>
                </c:pt>
                <c:pt idx="1">
                  <c:v>Ejrcito</c:v>
                </c:pt>
                <c:pt idx="2">
                  <c:v>Armada</c:v>
                </c:pt>
                <c:pt idx="3">
                  <c:v>Polica</c:v>
                </c:pt>
              </c:strCache>
            </c:strRef>
          </c:cat>
          <c:val>
            <c:numRef>
              <c:f>Hoja1!$B$2:$B$5</c:f>
              <c:numCache>
                <c:formatCode>#,##0.0%</c:formatCode>
                <c:ptCount val="4"/>
                <c:pt idx="0">
                  <c:v>1.1538461538461541E-2</c:v>
                </c:pt>
                <c:pt idx="1">
                  <c:v>0.45192307692307698</c:v>
                </c:pt>
                <c:pt idx="2">
                  <c:v>9.2307692307692341E-2</c:v>
                </c:pt>
                <c:pt idx="3">
                  <c:v>0.44423076923076932</c:v>
                </c:pt>
              </c:numCache>
            </c:numRef>
          </c:val>
        </c:ser>
        <c:dLbls>
          <c:showLegendKey val="0"/>
          <c:showVal val="1"/>
          <c:showCatName val="0"/>
          <c:showSerName val="0"/>
          <c:showPercent val="0"/>
          <c:showBubbleSize val="0"/>
          <c:showLeaderLines val="1"/>
        </c:dLbls>
        <c:firstSliceAng val="75"/>
      </c:pieChart>
    </c:plotArea>
    <c:legend>
      <c:legendPos val="t"/>
      <c:layout>
        <c:manualLayout>
          <c:xMode val="edge"/>
          <c:yMode val="edge"/>
          <c:x val="5.0000127536885812E-2"/>
          <c:y val="2.5315922205794251E-2"/>
          <c:w val="0.89999974492622836"/>
          <c:h val="7.5136745847505584E-2"/>
        </c:manualLayout>
      </c:layout>
      <c:overlay val="0"/>
      <c:txPr>
        <a:bodyPr/>
        <a:lstStyle/>
        <a:p>
          <a:pPr>
            <a:defRPr lang="es-CO" sz="1100"/>
          </a:pPr>
          <a:endParaRPr lang="es-ES"/>
        </a:p>
      </c:txPr>
    </c:legend>
    <c:plotVisOnly val="1"/>
    <c:dispBlanksAs val="zero"/>
    <c:showDLblsOverMax val="0"/>
  </c:chart>
  <c:spPr>
    <a:solidFill>
      <a:srgbClr val="FFFFFF"/>
    </a:solidFill>
  </c:spPr>
  <c:txPr>
    <a:bodyPr/>
    <a:lstStyle/>
    <a:p>
      <a:pPr>
        <a:defRPr sz="800"/>
      </a:pPr>
      <a:endParaRPr lang="es-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91449506902069"/>
          <c:y val="0.26853359015657713"/>
          <c:w val="0.62944290869235686"/>
          <c:h val="0.64893621868400531"/>
        </c:manualLayout>
      </c:layout>
      <c:pieChart>
        <c:varyColors val="1"/>
        <c:ser>
          <c:idx val="0"/>
          <c:order val="0"/>
          <c:tx>
            <c:strRef>
              <c:f>Hoja1!$B$1</c:f>
              <c:strCache>
                <c:ptCount val="1"/>
                <c:pt idx="0">
                  <c:v>General</c:v>
                </c:pt>
              </c:strCache>
            </c:strRef>
          </c:tx>
          <c:spPr>
            <a:solidFill>
              <a:schemeClr val="bg2">
                <a:lumMod val="90000"/>
              </a:schemeClr>
            </a:solidFill>
            <a:ln w="9525" cap="flat">
              <a:solidFill>
                <a:schemeClr val="bg2">
                  <a:lumMod val="25000"/>
                </a:schemeClr>
              </a:solidFill>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explosion val="16"/>
          <c:dPt>
            <c:idx val="0"/>
            <c:bubble3D val="0"/>
            <c:explosion val="10"/>
            <c:spPr>
              <a:solidFill>
                <a:schemeClr val="bg1">
                  <a:lumMod val="75000"/>
                </a:schemeClr>
              </a:solidFill>
              <a:ln w="9525" cap="flat" cmpd="sng" algn="ctr">
                <a:solidFill>
                  <a:schemeClr val="bg1">
                    <a:lumMod val="65000"/>
                  </a:schemeClr>
                </a:solidFill>
                <a:prstDash val="solid"/>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1"/>
            <c:bubble3D val="0"/>
            <c:explosion val="5"/>
            <c:spPr>
              <a:solidFill>
                <a:srgbClr val="FF9966"/>
              </a:solidFill>
              <a:ln w="9525" cap="flat" cmpd="sng" algn="ctr">
                <a:solidFill>
                  <a:schemeClr val="accent6">
                    <a:lumMod val="75000"/>
                  </a:schemeClr>
                </a:solidFill>
                <a:prstDash val="solid"/>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2"/>
            <c:bubble3D val="0"/>
            <c:explosion val="6"/>
            <c:spPr>
              <a:solidFill>
                <a:srgbClr val="00B0F0"/>
              </a:solidFill>
              <a:ln w="9525" cap="flat">
                <a:solidFill>
                  <a:schemeClr val="accent5">
                    <a:lumMod val="75000"/>
                  </a:schemeClr>
                </a:solidFill>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3"/>
            <c:bubble3D val="0"/>
            <c:spPr>
              <a:solidFill>
                <a:srgbClr val="893BC3"/>
              </a:solidFill>
              <a:ln w="9525" cap="flat">
                <a:solidFill>
                  <a:schemeClr val="accent4">
                    <a:lumMod val="75000"/>
                  </a:schemeClr>
                </a:solidFill>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Pt>
            <c:idx val="4"/>
            <c:bubble3D val="0"/>
            <c:spPr>
              <a:solidFill>
                <a:srgbClr val="FF3F3F"/>
              </a:solidFill>
              <a:ln w="9525" cap="flat">
                <a:solidFill>
                  <a:schemeClr val="accent2">
                    <a:lumMod val="75000"/>
                  </a:schemeClr>
                </a:solidFill>
              </a:ln>
              <a:effectLst>
                <a:outerShdw blurRad="88900" dist="215900" dir="14280000" sy="-23000" kx="-800400" algn="bl" rotWithShape="0">
                  <a:prstClr val="black">
                    <a:alpha val="16000"/>
                  </a:prstClr>
                </a:outerShdw>
              </a:effectLst>
              <a:scene3d>
                <a:camera prst="orthographicFront"/>
                <a:lightRig rig="twoPt" dir="t">
                  <a:rot lat="0" lon="0" rev="4200000"/>
                </a:lightRig>
              </a:scene3d>
              <a:sp3d prstMaterial="matte">
                <a:bevelB w="95250"/>
              </a:sp3d>
            </c:spPr>
          </c:dPt>
          <c:dLbls>
            <c:dLbl>
              <c:idx val="0"/>
              <c:layout>
                <c:manualLayout>
                  <c:x val="-4.6439651572101906E-2"/>
                  <c:y val="1.1331224527455169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556636106304983"/>
                  <c:y val="-5.8027283103202409E-3"/>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658316152797447E-2"/>
                  <c:y val="0.14107148145701257"/>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897928833911186E-2"/>
                  <c:y val="3.1000186808154865E-2"/>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s-ES"/>
              </a:p>
            </c:txPr>
            <c:dLblPos val="in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Hoja1!$A$2:$A$6</c:f>
              <c:strCache>
                <c:ptCount val="5"/>
                <c:pt idx="0">
                  <c:v>Oficial</c:v>
                </c:pt>
                <c:pt idx="1">
                  <c:v>Suboficial</c:v>
                </c:pt>
                <c:pt idx="2">
                  <c:v>Nivel Ejecutivo</c:v>
                </c:pt>
                <c:pt idx="3">
                  <c:v>Agente</c:v>
                </c:pt>
                <c:pt idx="4">
                  <c:v>Soldado profesional</c:v>
                </c:pt>
              </c:strCache>
            </c:strRef>
          </c:cat>
          <c:val>
            <c:numRef>
              <c:f>Hoja1!$B$2:$B$6</c:f>
              <c:numCache>
                <c:formatCode>#,##0.0%</c:formatCode>
                <c:ptCount val="5"/>
                <c:pt idx="0">
                  <c:v>4.8076923076923087E-2</c:v>
                </c:pt>
                <c:pt idx="1">
                  <c:v>0.30961538461538468</c:v>
                </c:pt>
                <c:pt idx="2">
                  <c:v>0.31153846153846176</c:v>
                </c:pt>
                <c:pt idx="3">
                  <c:v>2.5000000000000001E-2</c:v>
                </c:pt>
                <c:pt idx="4">
                  <c:v>0.30576923076923085</c:v>
                </c:pt>
              </c:numCache>
            </c:numRef>
          </c:val>
        </c:ser>
        <c:dLbls>
          <c:showLegendKey val="0"/>
          <c:showVal val="1"/>
          <c:showCatName val="0"/>
          <c:showSerName val="0"/>
          <c:showPercent val="0"/>
          <c:showBubbleSize val="0"/>
          <c:showLeaderLines val="1"/>
        </c:dLbls>
        <c:firstSliceAng val="75"/>
      </c:pieChart>
    </c:plotArea>
    <c:legend>
      <c:legendPos val="t"/>
      <c:layout>
        <c:manualLayout>
          <c:xMode val="edge"/>
          <c:yMode val="edge"/>
          <c:x val="9.8435079671282802E-2"/>
          <c:y val="2.1699361890680786E-2"/>
          <c:w val="0.88044197619252829"/>
          <c:h val="0.18561326611277418"/>
        </c:manualLayout>
      </c:layout>
      <c:overlay val="0"/>
      <c:txPr>
        <a:bodyPr/>
        <a:lstStyle/>
        <a:p>
          <a:pPr>
            <a:defRPr lang="es-CO" sz="1100"/>
          </a:pPr>
          <a:endParaRPr lang="es-ES"/>
        </a:p>
      </c:txPr>
    </c:legend>
    <c:plotVisOnly val="1"/>
    <c:dispBlanksAs val="zero"/>
    <c:showDLblsOverMax val="0"/>
  </c:chart>
  <c:txPr>
    <a:bodyPr/>
    <a:lstStyle/>
    <a:p>
      <a:pPr>
        <a:defRPr sz="800"/>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5260573547956"/>
          <c:y val="5.6846157289288754E-2"/>
          <c:w val="0.50676886179412273"/>
          <c:h val="0.79071173667655492"/>
        </c:manualLayout>
      </c:layout>
      <c:barChart>
        <c:barDir val="bar"/>
        <c:grouping val="clustered"/>
        <c:varyColors val="0"/>
        <c:ser>
          <c:idx val="0"/>
          <c:order val="0"/>
          <c:tx>
            <c:strRef>
              <c:f>Hoja1!$B$1</c:f>
              <c:strCache>
                <c:ptCount val="1"/>
                <c:pt idx="0">
                  <c:v>Serie 1</c:v>
                </c:pt>
              </c:strCache>
            </c:strRef>
          </c:tx>
          <c:spPr>
            <a:scene3d>
              <a:camera prst="orthographicFront"/>
              <a:lightRig rig="threePt" dir="t"/>
            </a:scene3d>
            <a:sp3d>
              <a:bevelT w="190500" h="38100"/>
            </a:sp3d>
          </c:spPr>
          <c:invertIfNegative val="0"/>
          <c:dLbls>
            <c:spPr>
              <a:noFill/>
              <a:ln>
                <a:noFill/>
              </a:ln>
              <a:effectLst/>
            </c:spPr>
            <c:txPr>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Hoja1!$A$2:$A$7</c:f>
              <c:strCache>
                <c:ptCount val="6"/>
                <c:pt idx="0">
                  <c:v>No responde</c:v>
                </c:pt>
                <c:pt idx="1">
                  <c:v>De mayor 56 años</c:v>
                </c:pt>
                <c:pt idx="2">
                  <c:v>De 46 a 55 años</c:v>
                </c:pt>
                <c:pt idx="3">
                  <c:v>De 36 a 45 años</c:v>
                </c:pt>
                <c:pt idx="4">
                  <c:v>De 26 a 35 años</c:v>
                </c:pt>
                <c:pt idx="5">
                  <c:v>De 18 a 25 años</c:v>
                </c:pt>
              </c:strCache>
            </c:strRef>
          </c:cat>
          <c:val>
            <c:numRef>
              <c:f>Hoja1!$B$2:$B$7</c:f>
              <c:numCache>
                <c:formatCode>#,##0.0%</c:formatCode>
                <c:ptCount val="6"/>
                <c:pt idx="0">
                  <c:v>7.8277886497064575E-3</c:v>
                </c:pt>
                <c:pt idx="1">
                  <c:v>3.9138943248532287E-3</c:v>
                </c:pt>
                <c:pt idx="2">
                  <c:v>7.0450097847358145E-2</c:v>
                </c:pt>
                <c:pt idx="3">
                  <c:v>0.37377690802348351</c:v>
                </c:pt>
                <c:pt idx="4">
                  <c:v>0.47553816046966746</c:v>
                </c:pt>
                <c:pt idx="5">
                  <c:v>6.8493150684931503E-2</c:v>
                </c:pt>
              </c:numCache>
            </c:numRef>
          </c:val>
        </c:ser>
        <c:dLbls>
          <c:showLegendKey val="0"/>
          <c:showVal val="0"/>
          <c:showCatName val="0"/>
          <c:showSerName val="0"/>
          <c:showPercent val="0"/>
          <c:showBubbleSize val="0"/>
        </c:dLbls>
        <c:gapWidth val="150"/>
        <c:axId val="700799264"/>
        <c:axId val="700804704"/>
      </c:barChart>
      <c:catAx>
        <c:axId val="700799264"/>
        <c:scaling>
          <c:orientation val="minMax"/>
        </c:scaling>
        <c:delete val="0"/>
        <c:axPos val="l"/>
        <c:numFmt formatCode="General" sourceLinked="1"/>
        <c:majorTickMark val="out"/>
        <c:minorTickMark val="none"/>
        <c:tickLblPos val="nextTo"/>
        <c:txPr>
          <a:bodyPr/>
          <a:lstStyle/>
          <a:p>
            <a:pPr>
              <a:defRPr sz="1200"/>
            </a:pPr>
            <a:endParaRPr lang="es-ES"/>
          </a:p>
        </c:txPr>
        <c:crossAx val="700804704"/>
        <c:crosses val="autoZero"/>
        <c:auto val="1"/>
        <c:lblAlgn val="ctr"/>
        <c:lblOffset val="100"/>
        <c:noMultiLvlLbl val="0"/>
      </c:catAx>
      <c:valAx>
        <c:axId val="700804704"/>
        <c:scaling>
          <c:orientation val="minMax"/>
          <c:max val="1"/>
        </c:scaling>
        <c:delete val="0"/>
        <c:axPos val="b"/>
        <c:numFmt formatCode="#,##0.0%" sourceLinked="1"/>
        <c:majorTickMark val="out"/>
        <c:minorTickMark val="none"/>
        <c:tickLblPos val="nextTo"/>
        <c:txPr>
          <a:bodyPr/>
          <a:lstStyle/>
          <a:p>
            <a:pPr>
              <a:defRPr sz="1200"/>
            </a:pPr>
            <a:endParaRPr lang="es-ES"/>
          </a:p>
        </c:txPr>
        <c:crossAx val="700799264"/>
        <c:crosses val="autoZero"/>
        <c:crossBetween val="between"/>
        <c:majorUnit val="0.2"/>
      </c:valAx>
      <c:spPr>
        <a:noFill/>
        <a:ln w="25400">
          <a:noFill/>
        </a:ln>
      </c:spPr>
    </c:plotArea>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24101362474885"/>
          <c:y val="0"/>
          <c:w val="0.5292447180665566"/>
          <c:h val="0.82853844783529751"/>
        </c:manualLayout>
      </c:layout>
      <c:barChart>
        <c:barDir val="bar"/>
        <c:grouping val="clustered"/>
        <c:varyColors val="0"/>
        <c:ser>
          <c:idx val="0"/>
          <c:order val="0"/>
          <c:tx>
            <c:strRef>
              <c:f>Hoja1!$B$1</c:f>
              <c:strCache>
                <c:ptCount val="1"/>
                <c:pt idx="0">
                  <c:v>Consumidores</c:v>
                </c:pt>
              </c:strCache>
            </c:strRef>
          </c:tx>
          <c:spPr>
            <a:solidFill>
              <a:schemeClr val="tx2">
                <a:lumMod val="60000"/>
                <a:lumOff val="40000"/>
              </a:schemeClr>
            </a:solidFill>
            <a:ln w="9525" cap="flat" cmpd="sng" algn="ctr">
              <a:solidFill>
                <a:schemeClr val="tx2">
                  <a:lumMod val="60000"/>
                  <a:lumOff val="40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Lbls>
            <c:dLbl>
              <c:idx val="2"/>
              <c:layout>
                <c:manualLayout>
                  <c:x val="0"/>
                  <c:y val="6.081699734512483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7"/>
              <c:spPr>
                <a:noFill/>
                <a:ln>
                  <a:noFill/>
                </a:ln>
                <a:effectLst/>
              </c:spPr>
              <c:txPr>
                <a:bodyPr/>
                <a:lstStyle/>
                <a:p>
                  <a:pPr>
                    <a:defRPr sz="1400" b="1">
                      <a:effectLst>
                        <a:outerShdw blurRad="38100" dist="38100" dir="2700000" algn="tl">
                          <a:srgbClr val="000000">
                            <a:alpha val="43137"/>
                          </a:srgbClr>
                        </a:outerShdw>
                      </a:effectLst>
                    </a:defRPr>
                  </a:pPr>
                  <a:endParaRPr lang="es-ES"/>
                </a:p>
              </c:txPr>
              <c:dLblPos val="outEnd"/>
              <c:showLegendKey val="0"/>
              <c:showVal val="1"/>
              <c:showCatName val="0"/>
              <c:showSerName val="0"/>
              <c:showPercent val="0"/>
              <c:showBubbleSize val="0"/>
            </c:dLbl>
            <c:dLbl>
              <c:idx val="18"/>
              <c:layout/>
              <c:tx>
                <c:rich>
                  <a:bodyPr/>
                  <a:lstStyle/>
                  <a:p>
                    <a:pPr>
                      <a:defRPr sz="1800" b="1"/>
                    </a:pPr>
                    <a:fld id="{5C9D8CD9-C006-402D-8FDC-20A75D0EB3AA}" type="VALUE">
                      <a:rPr lang="en-US" sz="1800" b="1">
                        <a:effectLst>
                          <a:outerShdw blurRad="38100" dist="38100" dir="2700000" algn="tl">
                            <a:srgbClr val="000000">
                              <a:alpha val="43137"/>
                            </a:srgbClr>
                          </a:outerShdw>
                        </a:effectLst>
                      </a:rPr>
                      <a:pPr>
                        <a:defRPr sz="1800" b="1"/>
                      </a:pPr>
                      <a:t>[VALOR]</a:t>
                    </a:fld>
                    <a:endParaRPr lang="es-E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Hoja1!$A$2:$A$20</c:f>
              <c:strCache>
                <c:ptCount val="19"/>
                <c:pt idx="0">
                  <c:v>25 Dias</c:v>
                </c:pt>
                <c:pt idx="1">
                  <c:v>35 Dias</c:v>
                </c:pt>
                <c:pt idx="2">
                  <c:v>44 Dias</c:v>
                </c:pt>
                <c:pt idx="3">
                  <c:v>120 Dias</c:v>
                </c:pt>
                <c:pt idx="4">
                  <c:v>150 Dias</c:v>
                </c:pt>
                <c:pt idx="5">
                  <c:v>180 Dias</c:v>
                </c:pt>
                <c:pt idx="6">
                  <c:v>300 Dias</c:v>
                </c:pt>
                <c:pt idx="7">
                  <c:v>90 Dias</c:v>
                </c:pt>
                <c:pt idx="8">
                  <c:v>365 Dias</c:v>
                </c:pt>
                <c:pt idx="9">
                  <c:v>NO APLICA</c:v>
                </c:pt>
                <c:pt idx="10">
                  <c:v>45 Dias</c:v>
                </c:pt>
                <c:pt idx="11">
                  <c:v>Más de 20 días</c:v>
                </c:pt>
                <c:pt idx="12">
                  <c:v>No sabe / No responde</c:v>
                </c:pt>
                <c:pt idx="13">
                  <c:v>60 Dias</c:v>
                </c:pt>
                <c:pt idx="14">
                  <c:v>30 Dias</c:v>
                </c:pt>
                <c:pt idx="15">
                  <c:v>En Proceso</c:v>
                </c:pt>
                <c:pt idx="16">
                  <c:v>16 a 20 días</c:v>
                </c:pt>
                <c:pt idx="17">
                  <c:v>11 a 15 días</c:v>
                </c:pt>
                <c:pt idx="18">
                  <c:v>1 a 10 días</c:v>
                </c:pt>
              </c:strCache>
            </c:strRef>
          </c:cat>
          <c:val>
            <c:numRef>
              <c:f>Hoja1!$B$2:$B$20</c:f>
              <c:numCache>
                <c:formatCode>#,##0.0%</c:formatCode>
                <c:ptCount val="19"/>
                <c:pt idx="0">
                  <c:v>1.9230769230769245E-3</c:v>
                </c:pt>
                <c:pt idx="1">
                  <c:v>1.9230769230769245E-3</c:v>
                </c:pt>
                <c:pt idx="2">
                  <c:v>1.9230769230769245E-3</c:v>
                </c:pt>
                <c:pt idx="3">
                  <c:v>1.9230769230769245E-3</c:v>
                </c:pt>
                <c:pt idx="4">
                  <c:v>1.9230769230769245E-3</c:v>
                </c:pt>
                <c:pt idx="5">
                  <c:v>1.9230769230769245E-3</c:v>
                </c:pt>
                <c:pt idx="6">
                  <c:v>1.9230769230769245E-3</c:v>
                </c:pt>
                <c:pt idx="7">
                  <c:v>3.8461538461538472E-3</c:v>
                </c:pt>
                <c:pt idx="8">
                  <c:v>3.8461538461538472E-3</c:v>
                </c:pt>
                <c:pt idx="9">
                  <c:v>3.8461538461538472E-3</c:v>
                </c:pt>
                <c:pt idx="10">
                  <c:v>9.6153846153846246E-3</c:v>
                </c:pt>
                <c:pt idx="11">
                  <c:v>1.5384615384615389E-2</c:v>
                </c:pt>
                <c:pt idx="12">
                  <c:v>1.7307692307692309E-2</c:v>
                </c:pt>
                <c:pt idx="13">
                  <c:v>2.5000000000000001E-2</c:v>
                </c:pt>
                <c:pt idx="14">
                  <c:v>3.2692307692307708E-2</c:v>
                </c:pt>
                <c:pt idx="15">
                  <c:v>4.2307692307692331E-2</c:v>
                </c:pt>
                <c:pt idx="16">
                  <c:v>6.1538461538461556E-2</c:v>
                </c:pt>
                <c:pt idx="17">
                  <c:v>0.24807692307692311</c:v>
                </c:pt>
                <c:pt idx="18">
                  <c:v>0.52307692307692288</c:v>
                </c:pt>
              </c:numCache>
            </c:numRef>
          </c:val>
        </c:ser>
        <c:dLbls>
          <c:showLegendKey val="0"/>
          <c:showVal val="1"/>
          <c:showCatName val="0"/>
          <c:showSerName val="0"/>
          <c:showPercent val="0"/>
          <c:showBubbleSize val="0"/>
        </c:dLbls>
        <c:gapWidth val="150"/>
        <c:axId val="730718224"/>
        <c:axId val="730713328"/>
      </c:barChart>
      <c:catAx>
        <c:axId val="730718224"/>
        <c:scaling>
          <c:orientation val="minMax"/>
        </c:scaling>
        <c:delete val="0"/>
        <c:axPos val="l"/>
        <c:numFmt formatCode="General" sourceLinked="0"/>
        <c:majorTickMark val="out"/>
        <c:minorTickMark val="none"/>
        <c:tickLblPos val="nextTo"/>
        <c:txPr>
          <a:bodyPr/>
          <a:lstStyle/>
          <a:p>
            <a:pPr>
              <a:defRPr sz="1100" baseline="0"/>
            </a:pPr>
            <a:endParaRPr lang="es-ES"/>
          </a:p>
        </c:txPr>
        <c:crossAx val="730713328"/>
        <c:crosses val="autoZero"/>
        <c:auto val="1"/>
        <c:lblAlgn val="ctr"/>
        <c:lblOffset val="100"/>
        <c:noMultiLvlLbl val="0"/>
      </c:catAx>
      <c:valAx>
        <c:axId val="730713328"/>
        <c:scaling>
          <c:orientation val="minMax"/>
        </c:scaling>
        <c:delete val="0"/>
        <c:axPos val="b"/>
        <c:numFmt formatCode="0%" sourceLinked="0"/>
        <c:majorTickMark val="out"/>
        <c:minorTickMark val="none"/>
        <c:tickLblPos val="nextTo"/>
        <c:txPr>
          <a:bodyPr/>
          <a:lstStyle/>
          <a:p>
            <a:pPr>
              <a:defRPr sz="1000"/>
            </a:pPr>
            <a:endParaRPr lang="es-ES"/>
          </a:p>
        </c:txPr>
        <c:crossAx val="730718224"/>
        <c:crosses val="autoZero"/>
        <c:crossBetween val="between"/>
        <c:majorUnit val="0.1"/>
        <c:minorUnit val="4.0000000000000112E-2"/>
      </c:valAx>
      <c:spPr>
        <a:effectLst>
          <a:glow rad="101600">
            <a:schemeClr val="accent3">
              <a:satMod val="175000"/>
              <a:alpha val="40000"/>
            </a:schemeClr>
          </a:glow>
        </a:effectLst>
      </c:spPr>
    </c:plotArea>
    <c:plotVisOnly val="1"/>
    <c:dispBlanksAs val="gap"/>
    <c:showDLblsOverMax val="0"/>
  </c:chart>
  <c:spPr>
    <a:effectLst>
      <a:glow rad="101600">
        <a:schemeClr val="accent2">
          <a:satMod val="175000"/>
          <a:alpha val="40000"/>
        </a:schemeClr>
      </a:glow>
    </a:effectLst>
    <a:scene3d>
      <a:camera prst="orthographicFront"/>
      <a:lightRig rig="threePt" dir="t"/>
    </a:scene3d>
    <a:sp3d prstMaterial="matte">
      <a:bevelT w="127000" h="63500"/>
    </a:sp3d>
  </c:spPr>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65435005866585"/>
          <c:y val="3.5103858192001682E-3"/>
          <c:w val="0.5292447180665566"/>
          <c:h val="0.82853844783529751"/>
        </c:manualLayout>
      </c:layout>
      <c:barChart>
        <c:barDir val="bar"/>
        <c:grouping val="clustered"/>
        <c:varyColors val="0"/>
        <c:ser>
          <c:idx val="0"/>
          <c:order val="0"/>
          <c:tx>
            <c:strRef>
              <c:f>Hoja1!$B$1</c:f>
              <c:strCache>
                <c:ptCount val="1"/>
                <c:pt idx="0">
                  <c:v>Consumidores</c:v>
                </c:pt>
              </c:strCache>
            </c:strRef>
          </c:tx>
          <c:spPr>
            <a:solidFill>
              <a:schemeClr val="tx2">
                <a:lumMod val="60000"/>
                <a:lumOff val="40000"/>
              </a:schemeClr>
            </a:solidFill>
            <a:ln w="9525" cap="flat" cmpd="sng" algn="ctr">
              <a:solidFill>
                <a:schemeClr val="tx2">
                  <a:lumMod val="60000"/>
                  <a:lumOff val="40000"/>
                </a:schemeClr>
              </a:solidFill>
              <a:prstDash val="solid"/>
            </a:ln>
            <a:effectLst>
              <a:outerShdw blurRad="40000" dist="23000" dir="5400000" rotWithShape="0">
                <a:srgbClr val="000000">
                  <a:alpha val="35000"/>
                </a:srgbClr>
              </a:outerShdw>
            </a:effectLst>
            <a:scene3d>
              <a:camera prst="orthographicFront"/>
              <a:lightRig rig="threePt" dir="t"/>
            </a:scene3d>
            <a:sp3d>
              <a:bevelT w="190500" h="38100"/>
            </a:sp3d>
          </c:spPr>
          <c:invertIfNegative val="0"/>
          <c:dLbls>
            <c:dLbl>
              <c:idx val="2"/>
              <c:layout>
                <c:manualLayout>
                  <c:x val="0"/>
                  <c:y val="6.081699734512483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spPr>
                <a:noFill/>
                <a:ln>
                  <a:noFill/>
                </a:ln>
                <a:effectLst/>
              </c:spPr>
              <c:txPr>
                <a:bodyPr/>
                <a:lstStyle/>
                <a:p>
                  <a:pPr>
                    <a:defRPr sz="1200" b="1">
                      <a:effectLst>
                        <a:outerShdw blurRad="38100" dist="38100" dir="2700000" algn="tl">
                          <a:srgbClr val="000000">
                            <a:alpha val="43137"/>
                          </a:srgbClr>
                        </a:outerShdw>
                      </a:effectLst>
                    </a:defRPr>
                  </a:pPr>
                  <a:endParaRPr lang="es-ES"/>
                </a:p>
              </c:txPr>
              <c:dLblPos val="outEnd"/>
              <c:showLegendKey val="0"/>
              <c:showVal val="1"/>
              <c:showCatName val="0"/>
              <c:showSerName val="0"/>
              <c:showPercent val="0"/>
              <c:showBubbleSize val="0"/>
            </c:dLbl>
            <c:spPr>
              <a:noFill/>
              <a:ln>
                <a:noFill/>
              </a:ln>
              <a:effectLst/>
            </c:spPr>
            <c:txPr>
              <a:bodyPr/>
              <a:lstStyle/>
              <a:p>
                <a:pPr>
                  <a:defRPr sz="100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Hoja1!$A$2:$A$10</c:f>
              <c:strCache>
                <c:ptCount val="9"/>
                <c:pt idx="0">
                  <c:v>Vivienda Leasing</c:v>
                </c:pt>
                <c:pt idx="1">
                  <c:v>Modelo de Fondo de Solidaridad y Mecanismos Especiales</c:v>
                </c:pt>
                <c:pt idx="2">
                  <c:v>Cesantas definitivas</c:v>
                </c:pt>
                <c:pt idx="3">
                  <c:v>Preguntas Quejas o reclamos PQR</c:v>
                </c:pt>
                <c:pt idx="4">
                  <c:v>Modelo anticipado para solución de vivienda  VIVIEN</c:v>
                </c:pt>
                <c:pt idx="5">
                  <c:v>Cesantas parciales </c:v>
                </c:pt>
                <c:pt idx="6">
                  <c:v>Incremento de ahorro</c:v>
                </c:pt>
                <c:pt idx="7">
                  <c:v>Modelo 14 años  VIVIENDA 14</c:v>
                </c:pt>
                <c:pt idx="8">
                  <c:v>Ninguna de las anteriores</c:v>
                </c:pt>
              </c:strCache>
            </c:strRef>
          </c:cat>
          <c:val>
            <c:numRef>
              <c:f>Hoja1!$B$2:$B$10</c:f>
              <c:numCache>
                <c:formatCode>#,##0.0%</c:formatCode>
                <c:ptCount val="9"/>
                <c:pt idx="0">
                  <c:v>5.7692307692307713E-3</c:v>
                </c:pt>
                <c:pt idx="1">
                  <c:v>1.1538461538461541E-2</c:v>
                </c:pt>
                <c:pt idx="2">
                  <c:v>3.4615384615384617E-2</c:v>
                </c:pt>
                <c:pt idx="3">
                  <c:v>3.8461538461538464E-2</c:v>
                </c:pt>
                <c:pt idx="4">
                  <c:v>6.7307692307692332E-2</c:v>
                </c:pt>
                <c:pt idx="5">
                  <c:v>8.6538461538461578E-2</c:v>
                </c:pt>
                <c:pt idx="6">
                  <c:v>0.11923076923076927</c:v>
                </c:pt>
                <c:pt idx="7">
                  <c:v>0.13461538461538466</c:v>
                </c:pt>
                <c:pt idx="8">
                  <c:v>0.50192307692307714</c:v>
                </c:pt>
              </c:numCache>
            </c:numRef>
          </c:val>
        </c:ser>
        <c:dLbls>
          <c:showLegendKey val="0"/>
          <c:showVal val="1"/>
          <c:showCatName val="0"/>
          <c:showSerName val="0"/>
          <c:showPercent val="0"/>
          <c:showBubbleSize val="0"/>
        </c:dLbls>
        <c:gapWidth val="150"/>
        <c:axId val="728161456"/>
        <c:axId val="412435696"/>
      </c:barChart>
      <c:catAx>
        <c:axId val="728161456"/>
        <c:scaling>
          <c:orientation val="minMax"/>
        </c:scaling>
        <c:delete val="0"/>
        <c:axPos val="l"/>
        <c:numFmt formatCode="General" sourceLinked="0"/>
        <c:majorTickMark val="out"/>
        <c:minorTickMark val="none"/>
        <c:tickLblPos val="nextTo"/>
        <c:txPr>
          <a:bodyPr/>
          <a:lstStyle/>
          <a:p>
            <a:pPr>
              <a:defRPr sz="1000" baseline="0"/>
            </a:pPr>
            <a:endParaRPr lang="es-ES"/>
          </a:p>
        </c:txPr>
        <c:crossAx val="412435696"/>
        <c:crosses val="autoZero"/>
        <c:auto val="1"/>
        <c:lblAlgn val="ctr"/>
        <c:lblOffset val="100"/>
        <c:noMultiLvlLbl val="0"/>
      </c:catAx>
      <c:valAx>
        <c:axId val="412435696"/>
        <c:scaling>
          <c:orientation val="minMax"/>
          <c:max val="0.70000000000000029"/>
        </c:scaling>
        <c:delete val="0"/>
        <c:axPos val="b"/>
        <c:numFmt formatCode="0%" sourceLinked="0"/>
        <c:majorTickMark val="out"/>
        <c:minorTickMark val="none"/>
        <c:tickLblPos val="nextTo"/>
        <c:txPr>
          <a:bodyPr/>
          <a:lstStyle/>
          <a:p>
            <a:pPr>
              <a:defRPr sz="1000"/>
            </a:pPr>
            <a:endParaRPr lang="es-ES"/>
          </a:p>
        </c:txPr>
        <c:crossAx val="728161456"/>
        <c:crosses val="autoZero"/>
        <c:crossBetween val="between"/>
        <c:majorUnit val="0.1"/>
        <c:minorUnit val="4.0000000000000112E-2"/>
      </c:valAx>
      <c:spPr>
        <a:effectLst>
          <a:glow rad="101600">
            <a:schemeClr val="accent3">
              <a:satMod val="175000"/>
              <a:alpha val="40000"/>
            </a:schemeClr>
          </a:glow>
        </a:effectLst>
      </c:spPr>
    </c:plotArea>
    <c:plotVisOnly val="1"/>
    <c:dispBlanksAs val="gap"/>
    <c:showDLblsOverMax val="0"/>
  </c:chart>
  <c:spPr>
    <a:effectLst>
      <a:glow rad="101600">
        <a:schemeClr val="accent2">
          <a:satMod val="175000"/>
          <a:alpha val="40000"/>
        </a:schemeClr>
      </a:glow>
    </a:effectLst>
    <a:scene3d>
      <a:camera prst="orthographicFront"/>
      <a:lightRig rig="threePt" dir="t"/>
    </a:scene3d>
    <a:sp3d prstMaterial="matte">
      <a:bevelT w="127000" h="63500"/>
    </a:sp3d>
  </c:spPr>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806414671874"/>
          <c:y val="0.2296603429892464"/>
          <c:w val="0.58064524169679177"/>
          <c:h val="0.7143899834965497"/>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100">
                      <a:latin typeface="+mn-lt"/>
                    </a:defRPr>
                  </a:pPr>
                  <a:endParaRPr lang="es-ES"/>
                </a:p>
              </c:txPr>
              <c:showLegendKey val="0"/>
              <c:showVal val="1"/>
              <c:showCatName val="0"/>
              <c:showSerName val="0"/>
              <c:showPercent val="0"/>
              <c:showBubbleSize val="0"/>
            </c:dLbl>
            <c:spPr>
              <a:noFill/>
              <a:ln>
                <a:noFill/>
              </a:ln>
              <a:effectLst/>
            </c:spPr>
            <c:txPr>
              <a:bodyPr/>
              <a:lstStyle/>
              <a:p>
                <a:pPr>
                  <a:defRPr sz="11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0.30769230769230782</c:v>
                </c:pt>
                <c:pt idx="1">
                  <c:v>0.69230769230769251</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3581923945772423"/>
          <c:y val="4.3821107330256945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6208304710739809"/>
          <c:h val="0.59198306030548553"/>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100">
                      <a:latin typeface="+mn-lt"/>
                    </a:defRPr>
                  </a:pPr>
                  <a:endParaRPr lang="es-ES"/>
                </a:p>
              </c:txPr>
              <c:showLegendKey val="0"/>
              <c:showVal val="1"/>
              <c:showCatName val="0"/>
              <c:showSerName val="0"/>
              <c:showPercent val="0"/>
              <c:showBubbleSize val="0"/>
            </c:dLbl>
            <c:spPr>
              <a:noFill/>
              <a:ln>
                <a:noFill/>
              </a:ln>
              <a:effectLst/>
            </c:spPr>
            <c:txPr>
              <a:bodyPr/>
              <a:lstStyle/>
              <a:p>
                <a:pPr>
                  <a:defRPr sz="11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0.37307692307692325</c:v>
                </c:pt>
                <c:pt idx="1">
                  <c:v>0.62692307692307736</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6208304710739809"/>
          <c:h val="0.59198306030548553"/>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000" b="1">
                      <a:latin typeface="Trebuchet MS"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000" b="1">
                      <a:latin typeface="Trebuchet MS"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000">
                      <a:latin typeface="Trebuchet MS" pitchFamily="34" charset="0"/>
                    </a:defRPr>
                  </a:pPr>
                  <a:endParaRPr lang="es-ES"/>
                </a:p>
              </c:txPr>
              <c:showLegendKey val="0"/>
              <c:showVal val="1"/>
              <c:showCatName val="0"/>
              <c:showSerName val="0"/>
              <c:showPercent val="0"/>
              <c:showBubbleSize val="0"/>
            </c:dLbl>
            <c:spPr>
              <a:noFill/>
              <a:ln>
                <a:noFill/>
              </a:ln>
              <a:effectLst/>
            </c:spPr>
            <c:txPr>
              <a:bodyPr/>
              <a:lstStyle/>
              <a:p>
                <a:pPr>
                  <a:defRPr sz="1000">
                    <a:latin typeface="Trebuchet MS" pitchFamily="34" charset="0"/>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0.61349693251533766</c:v>
                </c:pt>
                <c:pt idx="1">
                  <c:v>0.38650306748466279</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130"/>
      <c:rAngAx val="0"/>
      <c:perspective val="0"/>
    </c:view3D>
    <c:floor>
      <c:thickness val="0"/>
    </c:floor>
    <c:sideWall>
      <c:thickness val="0"/>
    </c:sideWall>
    <c:backWall>
      <c:thickness val="0"/>
    </c:backWall>
    <c:plotArea>
      <c:layout>
        <c:manualLayout>
          <c:layoutTarget val="inner"/>
          <c:xMode val="edge"/>
          <c:yMode val="edge"/>
          <c:x val="5.6453768360423894E-2"/>
          <c:y val="0.25114611983089558"/>
          <c:w val="0.92233009708737868"/>
          <c:h val="0.6048888863197126"/>
        </c:manualLayout>
      </c:layout>
      <c:bar3DChart>
        <c:barDir val="col"/>
        <c:grouping val="stacked"/>
        <c:varyColors val="0"/>
        <c:ser>
          <c:idx val="0"/>
          <c:order val="0"/>
          <c:tx>
            <c:strRef>
              <c:f>Hoja1!$B$1</c:f>
              <c:strCache>
                <c:ptCount val="1"/>
                <c:pt idx="0">
                  <c:v>Si</c:v>
                </c:pt>
              </c:strCache>
            </c:strRef>
          </c:tx>
          <c:spPr>
            <a:solidFill>
              <a:srgbClr val="A2D668"/>
            </a:solidFill>
            <a:ln w="9525" cap="flat" cmpd="sng" algn="ctr">
              <a:solidFill>
                <a:schemeClr val="accent5">
                  <a:lumMod val="75000"/>
                </a:schemeClr>
              </a:solidFill>
              <a:prstDash val="solid"/>
            </a:ln>
            <a:effectLst>
              <a:outerShdw blurRad="40000" dist="23000" dir="5400000" rotWithShape="0">
                <a:srgbClr val="000000">
                  <a:alpha val="35000"/>
                </a:srgbClr>
              </a:outerShdw>
            </a:effectLst>
          </c:spPr>
          <c:invertIfNegative val="0"/>
          <c:dLbls>
            <c:dLbl>
              <c:idx val="3"/>
              <c:layout>
                <c:manualLayout>
                  <c:x val="1.4232343796944966E-2"/>
                  <c:y val="-6.117851988446410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5618218834501046E-2"/>
                  <c:y val="-2.00819695822327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655578176639522E-2"/>
                  <c:y val="-1.22357039768928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spPr>
                <a:solidFill>
                  <a:schemeClr val="bg1"/>
                </a:solidFill>
                <a:ln>
                  <a:solidFill>
                    <a:srgbClr val="C0E399"/>
                  </a:solidFill>
                </a:ln>
                <a:effectLst/>
              </c:spPr>
              <c:txPr>
                <a:bodyPr rot="0" vert="horz"/>
                <a:lstStyle/>
                <a:p>
                  <a:pPr>
                    <a:defRPr lang="es-ES" sz="1600" b="1">
                      <a:solidFill>
                        <a:srgbClr val="A2D668"/>
                      </a:solidFill>
                      <a:effectLst>
                        <a:outerShdw blurRad="38100" dist="38100" dir="2700000" algn="tl">
                          <a:srgbClr val="000000">
                            <a:alpha val="43137"/>
                          </a:srgbClr>
                        </a:outerShdw>
                      </a:effectLst>
                      <a:latin typeface="+mn-lt"/>
                    </a:defRPr>
                  </a:pPr>
                  <a:endParaRPr lang="es-ES"/>
                </a:p>
              </c:txPr>
              <c:showLegendKey val="0"/>
              <c:showVal val="1"/>
              <c:showCatName val="0"/>
              <c:showSerName val="0"/>
              <c:showPercent val="0"/>
              <c:showBubbleSize val="0"/>
            </c:dLbl>
            <c:dLbl>
              <c:idx val="9"/>
              <c:layout>
                <c:manualLayout>
                  <c:x val="2.2771750075112045E-2"/>
                  <c:y val="-3.0589259942232064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solidFill>
                  <a:srgbClr val="C0E399"/>
                </a:solidFill>
              </a:ln>
              <a:effectLst/>
            </c:spPr>
            <c:txPr>
              <a:bodyPr rot="0" vert="horz"/>
              <a:lstStyle/>
              <a:p>
                <a:pPr>
                  <a:defRPr lang="es-ES" sz="1200" b="1">
                    <a:solidFill>
                      <a:srgbClr val="A2D668"/>
                    </a:solidFill>
                    <a:latin typeface="+mn-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Hoja1!$A$2:$A$11</c:f>
              <c:strCache>
                <c:ptCount val="10"/>
                <c:pt idx="0">
                  <c:v>Revista Notivienda</c:v>
                </c:pt>
                <c:pt idx="1">
                  <c:v>Call Center</c:v>
                </c:pt>
                <c:pt idx="2">
                  <c:v>Portal web</c:v>
                </c:pt>
                <c:pt idx="3">
                  <c:v>Redes Sociales</c:v>
                </c:pt>
                <c:pt idx="4">
                  <c:v>Ferias y eventos externos</c:v>
                </c:pt>
                <c:pt idx="5">
                  <c:v>Chat</c:v>
                </c:pt>
                <c:pt idx="6">
                  <c:v>Correo Electrónico</c:v>
                </c:pt>
                <c:pt idx="7">
                  <c:v>Voz a Voz</c:v>
                </c:pt>
                <c:pt idx="8">
                  <c:v>Oficinas de Enlace </c:v>
                </c:pt>
                <c:pt idx="9">
                  <c:v>Otro, Cual?</c:v>
                </c:pt>
              </c:strCache>
            </c:strRef>
          </c:cat>
          <c:val>
            <c:numRef>
              <c:f>Hoja1!$B$2:$B$11</c:f>
              <c:numCache>
                <c:formatCode>#,##0.0%</c:formatCode>
                <c:ptCount val="10"/>
                <c:pt idx="0">
                  <c:v>0.31200000000000011</c:v>
                </c:pt>
                <c:pt idx="1">
                  <c:v>0.17700000000000005</c:v>
                </c:pt>
                <c:pt idx="2">
                  <c:v>0.18500000000000005</c:v>
                </c:pt>
                <c:pt idx="3">
                  <c:v>9.6000000000000002E-2</c:v>
                </c:pt>
                <c:pt idx="4">
                  <c:v>4.3999999999999997E-2</c:v>
                </c:pt>
                <c:pt idx="5">
                  <c:v>7.9000000000000029E-2</c:v>
                </c:pt>
                <c:pt idx="6">
                  <c:v>0.29000000000000009</c:v>
                </c:pt>
                <c:pt idx="7">
                  <c:v>0.41700000000000009</c:v>
                </c:pt>
                <c:pt idx="8">
                  <c:v>0.48800000000000016</c:v>
                </c:pt>
                <c:pt idx="9">
                  <c:v>4.0000000000000018E-3</c:v>
                </c:pt>
              </c:numCache>
            </c:numRef>
          </c:val>
        </c:ser>
        <c:ser>
          <c:idx val="1"/>
          <c:order val="1"/>
          <c:tx>
            <c:strRef>
              <c:f>Hoja1!$C$1</c:f>
              <c:strCache>
                <c:ptCount val="1"/>
                <c:pt idx="0">
                  <c:v>No</c:v>
                </c:pt>
              </c:strCache>
            </c:strRef>
          </c:tx>
          <c:spPr>
            <a:solidFill>
              <a:srgbClr val="37CBFF"/>
            </a:solidFill>
            <a:ln>
              <a:solidFill>
                <a:schemeClr val="accent2">
                  <a:lumMod val="75000"/>
                </a:schemeClr>
              </a:solidFill>
            </a:ln>
          </c:spPr>
          <c:invertIfNegative val="0"/>
          <c:dLbls>
            <c:dLbl>
              <c:idx val="4"/>
              <c:layout>
                <c:manualLayout>
                  <c:x val="1.2809109417250525E-2"/>
                  <c:y val="9.1767779826696233E-3"/>
                </c:manualLayout>
              </c:layout>
              <c:spPr>
                <a:solidFill>
                  <a:schemeClr val="bg1"/>
                </a:solidFill>
                <a:ln>
                  <a:solidFill>
                    <a:srgbClr val="37CBFF"/>
                  </a:solidFill>
                </a:ln>
                <a:effectLst/>
              </c:spPr>
              <c:txPr>
                <a:bodyPr/>
                <a:lstStyle/>
                <a:p>
                  <a:pPr>
                    <a:defRPr sz="1400" b="1">
                      <a:solidFill>
                        <a:srgbClr val="37CBFF"/>
                      </a:solidFill>
                      <a:effectLst>
                        <a:outerShdw blurRad="38100" dist="38100" dir="2700000" algn="tl">
                          <a:srgbClr val="000000">
                            <a:alpha val="43137"/>
                          </a:srgbClr>
                        </a:outerShdw>
                      </a:effectLst>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4232343796945022E-3"/>
                  <c:y val="-5.2660624328077596E-2"/>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schemeClr val="bg1"/>
              </a:solidFill>
              <a:ln>
                <a:solidFill>
                  <a:srgbClr val="37CBFF"/>
                </a:solidFill>
              </a:ln>
              <a:effectLst/>
            </c:spPr>
            <c:txPr>
              <a:bodyPr/>
              <a:lstStyle/>
              <a:p>
                <a:pPr>
                  <a:defRPr sz="1050" b="1">
                    <a:solidFill>
                      <a:srgbClr val="37CBFF"/>
                    </a:solidFill>
                    <a:latin typeface="+mn-lt"/>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Hoja1!$A$2:$A$11</c:f>
              <c:strCache>
                <c:ptCount val="10"/>
                <c:pt idx="0">
                  <c:v>Revista Notivienda</c:v>
                </c:pt>
                <c:pt idx="1">
                  <c:v>Call Center</c:v>
                </c:pt>
                <c:pt idx="2">
                  <c:v>Portal web</c:v>
                </c:pt>
                <c:pt idx="3">
                  <c:v>Redes Sociales</c:v>
                </c:pt>
                <c:pt idx="4">
                  <c:v>Ferias y eventos externos</c:v>
                </c:pt>
                <c:pt idx="5">
                  <c:v>Chat</c:v>
                </c:pt>
                <c:pt idx="6">
                  <c:v>Correo Electrónico</c:v>
                </c:pt>
                <c:pt idx="7">
                  <c:v>Voz a Voz</c:v>
                </c:pt>
                <c:pt idx="8">
                  <c:v>Oficinas de Enlace </c:v>
                </c:pt>
                <c:pt idx="9">
                  <c:v>Otro, Cual?</c:v>
                </c:pt>
              </c:strCache>
            </c:strRef>
          </c:cat>
          <c:val>
            <c:numRef>
              <c:f>Hoja1!$C$2:$C$11</c:f>
              <c:numCache>
                <c:formatCode>#,##0.0%</c:formatCode>
                <c:ptCount val="10"/>
                <c:pt idx="0">
                  <c:v>0.68799999999999994</c:v>
                </c:pt>
                <c:pt idx="1">
                  <c:v>0.82299999999999995</c:v>
                </c:pt>
                <c:pt idx="2">
                  <c:v>0.81499999999999995</c:v>
                </c:pt>
                <c:pt idx="3">
                  <c:v>0.90400000000000003</c:v>
                </c:pt>
                <c:pt idx="4">
                  <c:v>0.95600000000000018</c:v>
                </c:pt>
                <c:pt idx="5">
                  <c:v>0.92100000000000004</c:v>
                </c:pt>
                <c:pt idx="6">
                  <c:v>0.71000000000000019</c:v>
                </c:pt>
                <c:pt idx="7">
                  <c:v>0.58299999999999996</c:v>
                </c:pt>
                <c:pt idx="8">
                  <c:v>0.51200000000000001</c:v>
                </c:pt>
                <c:pt idx="9" formatCode="0.0%">
                  <c:v>0.996</c:v>
                </c:pt>
              </c:numCache>
            </c:numRef>
          </c:val>
        </c:ser>
        <c:dLbls>
          <c:showLegendKey val="0"/>
          <c:showVal val="0"/>
          <c:showCatName val="0"/>
          <c:showSerName val="0"/>
          <c:showPercent val="0"/>
          <c:showBubbleSize val="0"/>
        </c:dLbls>
        <c:gapWidth val="196"/>
        <c:shape val="cylinder"/>
        <c:axId val="579062384"/>
        <c:axId val="579051504"/>
        <c:axId val="0"/>
      </c:bar3DChart>
      <c:catAx>
        <c:axId val="579062384"/>
        <c:scaling>
          <c:orientation val="minMax"/>
        </c:scaling>
        <c:delete val="0"/>
        <c:axPos val="b"/>
        <c:numFmt formatCode="General" sourceLinked="1"/>
        <c:majorTickMark val="out"/>
        <c:minorTickMark val="none"/>
        <c:tickLblPos val="nextTo"/>
        <c:txPr>
          <a:bodyPr/>
          <a:lstStyle/>
          <a:p>
            <a:pPr>
              <a:defRPr lang="es-ES" sz="1200">
                <a:latin typeface="+mn-lt"/>
              </a:defRPr>
            </a:pPr>
            <a:endParaRPr lang="es-ES"/>
          </a:p>
        </c:txPr>
        <c:crossAx val="579051504"/>
        <c:crossesAt val="0"/>
        <c:auto val="1"/>
        <c:lblAlgn val="ctr"/>
        <c:lblOffset val="100"/>
        <c:noMultiLvlLbl val="0"/>
      </c:catAx>
      <c:valAx>
        <c:axId val="579051504"/>
        <c:scaling>
          <c:orientation val="minMax"/>
          <c:min val="0"/>
        </c:scaling>
        <c:delete val="0"/>
        <c:axPos val="l"/>
        <c:numFmt formatCode="0%" sourceLinked="0"/>
        <c:majorTickMark val="out"/>
        <c:minorTickMark val="none"/>
        <c:tickLblPos val="nextTo"/>
        <c:txPr>
          <a:bodyPr/>
          <a:lstStyle/>
          <a:p>
            <a:pPr>
              <a:defRPr lang="es-ES" sz="1200">
                <a:latin typeface="+mn-lt"/>
              </a:defRPr>
            </a:pPr>
            <a:endParaRPr lang="es-ES"/>
          </a:p>
        </c:txPr>
        <c:crossAx val="579062384"/>
        <c:crosses val="autoZero"/>
        <c:crossBetween val="between"/>
        <c:majorUnit val="0.30000000000000016"/>
      </c:valAx>
      <c:spPr>
        <a:noFill/>
        <a:ln w="25412">
          <a:noFill/>
        </a:ln>
      </c:spPr>
    </c:plotArea>
    <c:legend>
      <c:legendPos val="r"/>
      <c:layout>
        <c:manualLayout>
          <c:xMode val="edge"/>
          <c:yMode val="edge"/>
          <c:x val="0.36243425525674988"/>
          <c:y val="0.20366618301915521"/>
          <c:w val="0.26732017405596148"/>
          <c:h val="3.8150346935196998E-2"/>
        </c:manualLayout>
      </c:layout>
      <c:overlay val="0"/>
      <c:txPr>
        <a:bodyPr/>
        <a:lstStyle/>
        <a:p>
          <a:pPr>
            <a:defRPr sz="1200"/>
          </a:pPr>
          <a:endParaRPr lang="es-ES"/>
        </a:p>
      </c:txPr>
    </c:legend>
    <c:plotVisOnly val="1"/>
    <c:dispBlanksAs val="gap"/>
    <c:showDLblsOverMax val="0"/>
  </c:chart>
  <c:txPr>
    <a:bodyPr/>
    <a:lstStyle/>
    <a:p>
      <a:pPr>
        <a:defRPr sz="1102"/>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0687825309253"/>
          <c:y val="0.2296603429892464"/>
          <c:w val="0.56208304710739809"/>
          <c:h val="0.59198306030548553"/>
        </c:manualLayout>
      </c:layout>
      <c:doughnutChart>
        <c:varyColors val="1"/>
        <c:ser>
          <c:idx val="0"/>
          <c:order val="0"/>
          <c:tx>
            <c:strRef>
              <c:f>Hoja1!$B$1</c:f>
              <c:strCache>
                <c:ptCount val="1"/>
                <c:pt idx="0">
                  <c:v>Columna1</c:v>
                </c:pt>
              </c:strCache>
            </c:strRef>
          </c:tx>
          <c:spPr>
            <a:scene3d>
              <a:camera prst="orthographicFront"/>
              <a:lightRig rig="threePt" dir="t"/>
            </a:scene3d>
            <a:sp3d prstMaterial="matte">
              <a:bevelT w="63500" h="63500" prst="artDeco"/>
              <a:contourClr>
                <a:srgbClr val="000000"/>
              </a:contourClr>
            </a:sp3d>
          </c:spPr>
          <c:dPt>
            <c:idx val="0"/>
            <c:bubble3D val="0"/>
            <c:spPr>
              <a:solidFill>
                <a:srgbClr val="92D050"/>
              </a:solidFill>
              <a:scene3d>
                <a:camera prst="orthographicFront"/>
                <a:lightRig rig="threePt" dir="t"/>
              </a:scene3d>
              <a:sp3d prstMaterial="matte">
                <a:bevelT w="63500" h="63500" prst="artDeco"/>
                <a:contourClr>
                  <a:srgbClr val="000000"/>
                </a:contourClr>
              </a:sp3d>
            </c:spPr>
          </c:dPt>
          <c:dPt>
            <c:idx val="1"/>
            <c:bubble3D val="0"/>
            <c:spPr>
              <a:solidFill>
                <a:srgbClr val="ED5551"/>
              </a:solidFill>
              <a:scene3d>
                <a:camera prst="orthographicFront"/>
                <a:lightRig rig="threePt" dir="t"/>
              </a:scene3d>
              <a:sp3d prstMaterial="matte">
                <a:bevelT w="63500" h="63500" prst="artDeco"/>
                <a:contourClr>
                  <a:srgbClr val="000000"/>
                </a:contourClr>
              </a:sp3d>
            </c:spPr>
          </c:dPt>
          <c:dLbls>
            <c:dLbl>
              <c:idx val="0"/>
              <c:layout>
                <c:manualLayout>
                  <c:x val="-4.0778425016334994E-3"/>
                  <c:y val="-1.4998147130792333E-2"/>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542049669090594E-2"/>
                  <c:y val="8.2792789856253463E-3"/>
                </c:manualLayout>
              </c:layout>
              <c:spPr/>
              <c:txPr>
                <a:bodyPr/>
                <a:lstStyle/>
                <a:p>
                  <a:pPr>
                    <a:defRPr sz="1100" b="1">
                      <a:latin typeface="+mn-lt"/>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3"/>
              <c:spPr>
                <a:solidFill>
                  <a:schemeClr val="accent2">
                    <a:lumMod val="40000"/>
                    <a:lumOff val="60000"/>
                  </a:schemeClr>
                </a:solidFill>
              </c:spPr>
              <c:txPr>
                <a:bodyPr/>
                <a:lstStyle/>
                <a:p>
                  <a:pPr>
                    <a:defRPr sz="1100">
                      <a:latin typeface="+mn-lt"/>
                    </a:defRPr>
                  </a:pPr>
                  <a:endParaRPr lang="es-ES"/>
                </a:p>
              </c:txPr>
              <c:showLegendKey val="0"/>
              <c:showVal val="1"/>
              <c:showCatName val="0"/>
              <c:showSerName val="0"/>
              <c:showPercent val="0"/>
              <c:showBubbleSize val="0"/>
            </c:dLbl>
            <c:spPr>
              <a:noFill/>
              <a:ln>
                <a:noFill/>
              </a:ln>
              <a:effectLst/>
            </c:spPr>
            <c:txPr>
              <a:bodyPr/>
              <a:lstStyle/>
              <a:p>
                <a:pPr>
                  <a:defRPr sz="1100">
                    <a:latin typeface="+mn-lt"/>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#,##0.0%</c:formatCode>
                <c:ptCount val="2"/>
                <c:pt idx="0">
                  <c:v>0.26923076923076933</c:v>
                </c:pt>
                <c:pt idx="1">
                  <c:v>0.73076923076923084</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24938604750820006"/>
          <c:y val="9.389649021872512E-2"/>
          <c:w val="0.43483033348016858"/>
          <c:h val="0.12891643920354021"/>
        </c:manualLayout>
      </c:layout>
      <c:overlay val="0"/>
      <c:txPr>
        <a:bodyPr/>
        <a:lstStyle/>
        <a:p>
          <a:pPr>
            <a:defRPr sz="15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A2674-C0D0-4ED1-A530-C7080B3F558C}" type="datetimeFigureOut">
              <a:rPr lang="es-ES" smtClean="0"/>
              <a:t>10/11/2015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8DE27-8450-49F5-B7CF-9B9DBEAF97D5}" type="slidenum">
              <a:rPr lang="es-ES" smtClean="0"/>
              <a:t>‹Nº›</a:t>
            </a:fld>
            <a:endParaRPr lang="es-ES"/>
          </a:p>
        </p:txBody>
      </p:sp>
    </p:spTree>
    <p:extLst>
      <p:ext uri="{BB962C8B-B14F-4D97-AF65-F5344CB8AC3E}">
        <p14:creationId xmlns:p14="http://schemas.microsoft.com/office/powerpoint/2010/main" val="223501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47B5286D-5D7A-4FDF-A3CE-271C047E3729}" type="slidenum">
              <a:rPr lang="es-CO" smtClean="0">
                <a:solidFill>
                  <a:prstClr val="black"/>
                </a:solidFill>
              </a:rPr>
              <a:pPr/>
              <a:t>1</a:t>
            </a:fld>
            <a:endParaRPr lang="es-CO" dirty="0">
              <a:solidFill>
                <a:prstClr val="black"/>
              </a:solidFill>
            </a:endParaRPr>
          </a:p>
        </p:txBody>
      </p:sp>
    </p:spTree>
    <p:extLst>
      <p:ext uri="{BB962C8B-B14F-4D97-AF65-F5344CB8AC3E}">
        <p14:creationId xmlns:p14="http://schemas.microsoft.com/office/powerpoint/2010/main" val="397617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47B5286D-5D7A-4FDF-A3CE-271C047E3729}" type="slidenum">
              <a:rPr lang="es-CO" smtClean="0">
                <a:solidFill>
                  <a:prstClr val="black"/>
                </a:solidFill>
              </a:rPr>
              <a:pPr/>
              <a:t>38</a:t>
            </a:fld>
            <a:endParaRPr lang="es-CO">
              <a:solidFill>
                <a:prstClr val="black"/>
              </a:solidFill>
            </a:endParaRPr>
          </a:p>
        </p:txBody>
      </p:sp>
    </p:spTree>
    <p:extLst>
      <p:ext uri="{BB962C8B-B14F-4D97-AF65-F5344CB8AC3E}">
        <p14:creationId xmlns:p14="http://schemas.microsoft.com/office/powerpoint/2010/main" val="220656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47B5286D-5D7A-4FDF-A3CE-271C047E3729}" type="slidenum">
              <a:rPr lang="es-CO" smtClean="0">
                <a:solidFill>
                  <a:prstClr val="black"/>
                </a:solidFill>
              </a:rPr>
              <a:pPr/>
              <a:t>39</a:t>
            </a:fld>
            <a:endParaRPr lang="es-CO">
              <a:solidFill>
                <a:prstClr val="black"/>
              </a:solidFill>
            </a:endParaRPr>
          </a:p>
        </p:txBody>
      </p:sp>
    </p:spTree>
    <p:extLst>
      <p:ext uri="{BB962C8B-B14F-4D97-AF65-F5344CB8AC3E}">
        <p14:creationId xmlns:p14="http://schemas.microsoft.com/office/powerpoint/2010/main" val="248216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47B5286D-5D7A-4FDF-A3CE-271C047E3729}" type="slidenum">
              <a:rPr lang="es-CO" smtClean="0">
                <a:solidFill>
                  <a:prstClr val="black"/>
                </a:solidFill>
              </a:rPr>
              <a:pPr/>
              <a:t>40</a:t>
            </a:fld>
            <a:endParaRPr lang="es-CO">
              <a:solidFill>
                <a:prstClr val="black"/>
              </a:solidFill>
            </a:endParaRPr>
          </a:p>
        </p:txBody>
      </p:sp>
    </p:spTree>
    <p:extLst>
      <p:ext uri="{BB962C8B-B14F-4D97-AF65-F5344CB8AC3E}">
        <p14:creationId xmlns:p14="http://schemas.microsoft.com/office/powerpoint/2010/main" val="328696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47B5286D-5D7A-4FDF-A3CE-271C047E3729}" type="slidenum">
              <a:rPr lang="es-CO" smtClean="0">
                <a:solidFill>
                  <a:prstClr val="black"/>
                </a:solidFill>
              </a:rPr>
              <a:pPr/>
              <a:t>41</a:t>
            </a:fld>
            <a:endParaRPr lang="es-CO">
              <a:solidFill>
                <a:prstClr val="black"/>
              </a:solidFill>
            </a:endParaRPr>
          </a:p>
        </p:txBody>
      </p:sp>
    </p:spTree>
    <p:extLst>
      <p:ext uri="{BB962C8B-B14F-4D97-AF65-F5344CB8AC3E}">
        <p14:creationId xmlns:p14="http://schemas.microsoft.com/office/powerpoint/2010/main" val="160934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6DBBAF2-5585-429F-B8DF-97FEE1C59194}" type="datetimeFigureOut">
              <a:rPr lang="es-ES" smtClean="0"/>
              <a:t>10/11/2015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80584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6DBBAF2-5585-429F-B8DF-97FEE1C59194}" type="datetimeFigureOut">
              <a:rPr lang="es-ES" smtClean="0"/>
              <a:t>10/11/2015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530743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6DBBAF2-5585-429F-B8DF-97FEE1C59194}" type="datetimeFigureOut">
              <a:rPr lang="es-ES" smtClean="0"/>
              <a:t>10/11/2015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38443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3" name="Rectangle 45"/>
          <p:cNvSpPr>
            <a:spLocks noChangeArrowheads="1"/>
          </p:cNvSpPr>
          <p:nvPr userDrawn="1"/>
        </p:nvSpPr>
        <p:spPr bwMode="auto">
          <a:xfrm>
            <a:off x="455373" y="3306685"/>
            <a:ext cx="1800200" cy="360040"/>
          </a:xfrm>
          <a:prstGeom prst="rect">
            <a:avLst/>
          </a:prstGeom>
          <a:noFill/>
          <a:ln w="9525">
            <a:noFill/>
            <a:miter lim="800000"/>
            <a:headEnd/>
            <a:tailEnd/>
          </a:ln>
          <a:effectLst/>
        </p:spPr>
        <p:txBody>
          <a:bodyPr/>
          <a:lstStyle/>
          <a:p>
            <a:pPr eaLnBrk="0" hangingPunct="0">
              <a:defRPr/>
            </a:pPr>
            <a:r>
              <a:rPr lang="es-MX" sz="1400" dirty="0">
                <a:solidFill>
                  <a:prstClr val="black"/>
                </a:solidFill>
                <a:cs typeface="Lucida Sans Unicode" pitchFamily="-106" charset="0"/>
              </a:rPr>
              <a:t>Informe: 10221</a:t>
            </a:r>
          </a:p>
          <a:p>
            <a:pPr eaLnBrk="0" hangingPunct="0">
              <a:defRPr/>
            </a:pPr>
            <a:r>
              <a:rPr lang="es-MX" sz="1400" dirty="0">
                <a:solidFill>
                  <a:prstClr val="black"/>
                </a:solidFill>
                <a:cs typeface="Lucida Sans Unicode" pitchFamily="-106" charset="0"/>
              </a:rPr>
              <a:t>Proyecto: 171</a:t>
            </a: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9" y="0"/>
            <a:ext cx="12184063" cy="6858000"/>
          </a:xfrm>
          <a:prstGeom prst="rect">
            <a:avLst/>
          </a:prstGeom>
        </p:spPr>
      </p:pic>
      <p:sp>
        <p:nvSpPr>
          <p:cNvPr id="5" name="4 CuadroTexto"/>
          <p:cNvSpPr txBox="1"/>
          <p:nvPr userDrawn="1"/>
        </p:nvSpPr>
        <p:spPr>
          <a:xfrm>
            <a:off x="623392" y="3212976"/>
            <a:ext cx="1728192" cy="523220"/>
          </a:xfrm>
          <a:prstGeom prst="rect">
            <a:avLst/>
          </a:prstGeom>
          <a:noFill/>
        </p:spPr>
        <p:txBody>
          <a:bodyPr wrap="square" rtlCol="0">
            <a:spAutoFit/>
          </a:bodyPr>
          <a:lstStyle/>
          <a:p>
            <a:r>
              <a:rPr lang="es-ES" sz="1400" dirty="0">
                <a:solidFill>
                  <a:prstClr val="black"/>
                </a:solidFill>
                <a:latin typeface="New Cicle" panose="02000000000000000000" pitchFamily="2" charset="0"/>
              </a:rPr>
              <a:t>Informe: </a:t>
            </a:r>
            <a:r>
              <a:rPr lang="es-ES" sz="1400" dirty="0" smtClean="0">
                <a:solidFill>
                  <a:prstClr val="black"/>
                </a:solidFill>
                <a:latin typeface="New Cicle" panose="02000000000000000000" pitchFamily="2" charset="0"/>
              </a:rPr>
              <a:t>Proyecto</a:t>
            </a:r>
            <a:r>
              <a:rPr lang="es-ES" sz="1400" dirty="0">
                <a:solidFill>
                  <a:prstClr val="black"/>
                </a:solidFill>
                <a:latin typeface="New Cicle" panose="02000000000000000000" pitchFamily="2" charset="0"/>
              </a:rPr>
              <a:t>: </a:t>
            </a:r>
            <a:r>
              <a:rPr lang="es-ES" sz="1400" dirty="0" smtClean="0">
                <a:solidFill>
                  <a:prstClr val="black"/>
                </a:solidFill>
                <a:latin typeface="New Cicle" panose="02000000000000000000" pitchFamily="2" charset="0"/>
              </a:rPr>
              <a:t>279</a:t>
            </a:r>
            <a:endParaRPr lang="es-ES" sz="1400" dirty="0">
              <a:solidFill>
                <a:prstClr val="black"/>
              </a:solidFill>
              <a:latin typeface="New Cicle" panose="02000000000000000000" pitchFamily="2" charset="0"/>
            </a:endParaRPr>
          </a:p>
        </p:txBody>
      </p:sp>
    </p:spTree>
    <p:extLst>
      <p:ext uri="{BB962C8B-B14F-4D97-AF65-F5344CB8AC3E}">
        <p14:creationId xmlns:p14="http://schemas.microsoft.com/office/powerpoint/2010/main" val="29536583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mar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446"/>
            <a:ext cx="12192000" cy="6850554"/>
          </a:xfrm>
          <a:prstGeom prst="rect">
            <a:avLst/>
          </a:prstGeom>
        </p:spPr>
      </p:pic>
      <p:pic>
        <p:nvPicPr>
          <p:cNvPr id="5" name="9 Imagen" descr="boton 2.png"/>
          <p:cNvPicPr>
            <a:picLocks noChangeAspect="1"/>
          </p:cNvPicPr>
          <p:nvPr userDrawn="1"/>
        </p:nvPicPr>
        <p:blipFill>
          <a:blip r:embed="rId3" cstate="print"/>
          <a:srcRect/>
          <a:stretch>
            <a:fillRect/>
          </a:stretch>
        </p:blipFill>
        <p:spPr bwMode="auto">
          <a:xfrm>
            <a:off x="3107267" y="111125"/>
            <a:ext cx="1384300" cy="349250"/>
          </a:xfrm>
          <a:prstGeom prst="rect">
            <a:avLst/>
          </a:prstGeom>
          <a:noFill/>
          <a:ln w="9525">
            <a:noFill/>
            <a:miter lim="800000"/>
            <a:headEnd/>
            <a:tailEnd/>
          </a:ln>
        </p:spPr>
      </p:pic>
      <p:sp>
        <p:nvSpPr>
          <p:cNvPr id="8" name="7 CuadroTexto"/>
          <p:cNvSpPr txBox="1"/>
          <p:nvPr userDrawn="1"/>
        </p:nvSpPr>
        <p:spPr>
          <a:xfrm>
            <a:off x="3298341" y="145208"/>
            <a:ext cx="999441" cy="307777"/>
          </a:xfrm>
          <a:prstGeom prst="rect">
            <a:avLst/>
          </a:prstGeom>
          <a:noFill/>
        </p:spPr>
        <p:txBody>
          <a:bodyPr wrap="none">
            <a:spAutoFit/>
          </a:bodyPr>
          <a:lstStyle/>
          <a:p>
            <a:pPr algn="ctr">
              <a:defRPr/>
            </a:pPr>
            <a:r>
              <a:rPr lang="es-ES_tradnl" sz="1400" b="1" dirty="0">
                <a:solidFill>
                  <a:prstClr val="white"/>
                </a:solidFill>
              </a:rPr>
              <a:t>Resultados</a:t>
            </a:r>
            <a:endParaRPr lang="es-CO" sz="1400" b="1" dirty="0">
              <a:solidFill>
                <a:prstClr val="white"/>
              </a:solidFill>
            </a:endParaRPr>
          </a:p>
        </p:txBody>
      </p:sp>
      <p:sp>
        <p:nvSpPr>
          <p:cNvPr id="10" name="9 CuadroTexto"/>
          <p:cNvSpPr txBox="1"/>
          <p:nvPr userDrawn="1"/>
        </p:nvSpPr>
        <p:spPr>
          <a:xfrm>
            <a:off x="413122" y="145208"/>
            <a:ext cx="662104" cy="307777"/>
          </a:xfrm>
          <a:prstGeom prst="rect">
            <a:avLst/>
          </a:prstGeom>
          <a:noFill/>
        </p:spPr>
        <p:txBody>
          <a:bodyPr wrap="none">
            <a:spAutoFit/>
          </a:bodyPr>
          <a:lstStyle/>
          <a:p>
            <a:pPr algn="ctr">
              <a:defRPr/>
            </a:pPr>
            <a:r>
              <a:rPr lang="es-ES_tradnl" sz="1400" b="1" dirty="0">
                <a:solidFill>
                  <a:prstClr val="white"/>
                </a:solidFill>
              </a:rPr>
              <a:t>Marco</a:t>
            </a:r>
            <a:endParaRPr lang="es-CO" sz="1400" b="1" dirty="0">
              <a:solidFill>
                <a:prstClr val="white"/>
              </a:solidFill>
            </a:endParaRPr>
          </a:p>
        </p:txBody>
      </p:sp>
      <p:pic>
        <p:nvPicPr>
          <p:cNvPr id="28" name="9 Imagen" descr="boton 2.png"/>
          <p:cNvPicPr>
            <a:picLocks noChangeAspect="1"/>
          </p:cNvPicPr>
          <p:nvPr userDrawn="1"/>
        </p:nvPicPr>
        <p:blipFill>
          <a:blip r:embed="rId3" cstate="print"/>
          <a:srcRect/>
          <a:stretch>
            <a:fillRect/>
          </a:stretch>
        </p:blipFill>
        <p:spPr bwMode="auto">
          <a:xfrm>
            <a:off x="100809" y="129912"/>
            <a:ext cx="1384300" cy="349250"/>
          </a:xfrm>
          <a:prstGeom prst="rect">
            <a:avLst/>
          </a:prstGeom>
          <a:noFill/>
          <a:ln w="9525">
            <a:noFill/>
            <a:miter lim="800000"/>
            <a:headEnd/>
            <a:tailEnd/>
          </a:ln>
        </p:spPr>
      </p:pic>
      <p:pic>
        <p:nvPicPr>
          <p:cNvPr id="29" name="7 Imagen" descr="boton 1.png"/>
          <p:cNvPicPr>
            <a:picLocks noChangeAspect="1"/>
          </p:cNvPicPr>
          <p:nvPr userDrawn="1"/>
        </p:nvPicPr>
        <p:blipFill>
          <a:blip r:embed="rId4" cstate="print"/>
          <a:srcRect/>
          <a:stretch>
            <a:fillRect/>
          </a:stretch>
        </p:blipFill>
        <p:spPr bwMode="auto">
          <a:xfrm>
            <a:off x="1620652" y="111125"/>
            <a:ext cx="1380067" cy="349250"/>
          </a:xfrm>
          <a:prstGeom prst="rect">
            <a:avLst/>
          </a:prstGeom>
          <a:noFill/>
          <a:ln w="9525">
            <a:noFill/>
            <a:miter lim="800000"/>
            <a:headEnd/>
            <a:tailEnd/>
          </a:ln>
        </p:spPr>
      </p:pic>
      <p:sp>
        <p:nvSpPr>
          <p:cNvPr id="31" name="30 Rectángulo">
            <a:hlinkClick r:id="" action="ppaction://noaction"/>
          </p:cNvPr>
          <p:cNvSpPr/>
          <p:nvPr userDrawn="1"/>
        </p:nvSpPr>
        <p:spPr>
          <a:xfrm>
            <a:off x="3622080" y="565449"/>
            <a:ext cx="1356784" cy="35718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800" dirty="0">
              <a:solidFill>
                <a:prstClr val="white"/>
              </a:solidFill>
            </a:endParaRPr>
          </a:p>
        </p:txBody>
      </p:sp>
      <p:sp>
        <p:nvSpPr>
          <p:cNvPr id="34" name="33 Rectángulo"/>
          <p:cNvSpPr/>
          <p:nvPr userDrawn="1"/>
        </p:nvSpPr>
        <p:spPr>
          <a:xfrm>
            <a:off x="5482307" y="3244334"/>
            <a:ext cx="1227387" cy="369332"/>
          </a:xfrm>
          <a:prstGeom prst="rect">
            <a:avLst/>
          </a:prstGeom>
        </p:spPr>
        <p:txBody>
          <a:bodyPr wrap="none">
            <a:spAutoFit/>
          </a:bodyPr>
          <a:lstStyle/>
          <a:p>
            <a:pPr algn="ctr">
              <a:defRPr/>
            </a:pPr>
            <a:r>
              <a:rPr lang="es-ES_tradnl" sz="1800" b="1" dirty="0">
                <a:solidFill>
                  <a:prstClr val="white"/>
                </a:solidFill>
              </a:rPr>
              <a:t>Resultados</a:t>
            </a:r>
            <a:endParaRPr lang="es-CO" sz="1800" b="1" dirty="0">
              <a:solidFill>
                <a:prstClr val="white"/>
              </a:solidFill>
            </a:endParaRPr>
          </a:p>
        </p:txBody>
      </p:sp>
      <p:sp>
        <p:nvSpPr>
          <p:cNvPr id="35" name="34 Rectángulo"/>
          <p:cNvSpPr/>
          <p:nvPr userDrawn="1"/>
        </p:nvSpPr>
        <p:spPr>
          <a:xfrm>
            <a:off x="206839" y="145208"/>
            <a:ext cx="1152128" cy="307777"/>
          </a:xfrm>
          <a:prstGeom prst="rect">
            <a:avLst/>
          </a:prstGeom>
        </p:spPr>
        <p:txBody>
          <a:bodyPr wrap="square">
            <a:spAutoFit/>
          </a:bodyPr>
          <a:lstStyle/>
          <a:p>
            <a:pPr algn="ctr"/>
            <a:r>
              <a:rPr lang="es-ES_tradnl" sz="1400" b="1" dirty="0">
                <a:solidFill>
                  <a:prstClr val="white"/>
                </a:solidFill>
              </a:rPr>
              <a:t>Marco</a:t>
            </a:r>
            <a:endParaRPr lang="es-ES" sz="1400" b="1" dirty="0">
              <a:solidFill>
                <a:prstClr val="white"/>
              </a:solidFill>
            </a:endParaRPr>
          </a:p>
        </p:txBody>
      </p:sp>
      <p:sp>
        <p:nvSpPr>
          <p:cNvPr id="38" name="37 CuadroTexto"/>
          <p:cNvSpPr txBox="1"/>
          <p:nvPr userDrawn="1"/>
        </p:nvSpPr>
        <p:spPr>
          <a:xfrm>
            <a:off x="1774217" y="145208"/>
            <a:ext cx="1138709" cy="307777"/>
          </a:xfrm>
          <a:prstGeom prst="rect">
            <a:avLst/>
          </a:prstGeom>
          <a:noFill/>
        </p:spPr>
        <p:txBody>
          <a:bodyPr wrap="none">
            <a:spAutoFit/>
          </a:bodyPr>
          <a:lstStyle/>
          <a:p>
            <a:pPr algn="ctr">
              <a:defRPr/>
            </a:pPr>
            <a:r>
              <a:rPr lang="es-ES_tradnl" sz="1400" b="1" dirty="0">
                <a:solidFill>
                  <a:prstClr val="black"/>
                </a:solidFill>
              </a:rPr>
              <a:t>Metodología</a:t>
            </a:r>
            <a:endParaRPr lang="es-CO" sz="1400" b="1" dirty="0">
              <a:solidFill>
                <a:prstClr val="black"/>
              </a:solidFill>
            </a:endParaRPr>
          </a:p>
        </p:txBody>
      </p:sp>
      <p:sp>
        <p:nvSpPr>
          <p:cNvPr id="15" name="14 CuadroTexto"/>
          <p:cNvSpPr txBox="1"/>
          <p:nvPr userDrawn="1"/>
        </p:nvSpPr>
        <p:spPr>
          <a:xfrm>
            <a:off x="11712273" y="5959817"/>
            <a:ext cx="415498" cy="323165"/>
          </a:xfrm>
          <a:prstGeom prst="rect">
            <a:avLst/>
          </a:prstGeom>
          <a:noFill/>
        </p:spPr>
        <p:txBody>
          <a:bodyPr wrap="none">
            <a:spAutoFit/>
          </a:bodyPr>
          <a:lstStyle/>
          <a:p>
            <a:pPr algn="ctr">
              <a:lnSpc>
                <a:spcPct val="150000"/>
              </a:lnSpc>
              <a:defRPr/>
            </a:pPr>
            <a:fld id="{99A73C97-A6E9-4884-9B0F-17488E26FFB1}" type="slidenum">
              <a:rPr lang="es-ES_tradnl" sz="1000" b="1">
                <a:solidFill>
                  <a:prstClr val="black"/>
                </a:solidFill>
                <a:cs typeface="Lucida Sans Unicode" pitchFamily="-106" charset="0"/>
              </a:rPr>
              <a:pPr algn="ctr">
                <a:lnSpc>
                  <a:spcPct val="150000"/>
                </a:lnSpc>
                <a:defRPr/>
              </a:pPr>
              <a:t>‹Nº›</a:t>
            </a:fld>
            <a:endParaRPr lang="es-ES_tradnl" sz="1000" b="1" dirty="0">
              <a:solidFill>
                <a:prstClr val="black"/>
              </a:solidFill>
              <a:cs typeface="Lucida Sans Unicode" pitchFamily="-106" charset="0"/>
            </a:endParaRPr>
          </a:p>
        </p:txBody>
      </p:sp>
      <p:pic>
        <p:nvPicPr>
          <p:cNvPr id="16" name="9 Imagen" descr="boton 2.png"/>
          <p:cNvPicPr>
            <a:picLocks noChangeAspect="1"/>
          </p:cNvPicPr>
          <p:nvPr userDrawn="1"/>
        </p:nvPicPr>
        <p:blipFill>
          <a:blip r:embed="rId3" cstate="print"/>
          <a:srcRect/>
          <a:stretch>
            <a:fillRect/>
          </a:stretch>
        </p:blipFill>
        <p:spPr bwMode="auto">
          <a:xfrm>
            <a:off x="4600551" y="103839"/>
            <a:ext cx="1384300" cy="349250"/>
          </a:xfrm>
          <a:prstGeom prst="rect">
            <a:avLst/>
          </a:prstGeom>
          <a:noFill/>
          <a:ln w="9525">
            <a:noFill/>
            <a:miter lim="800000"/>
            <a:headEnd/>
            <a:tailEnd/>
          </a:ln>
        </p:spPr>
      </p:pic>
      <p:sp>
        <p:nvSpPr>
          <p:cNvPr id="17" name="16 CuadroTexto"/>
          <p:cNvSpPr txBox="1"/>
          <p:nvPr userDrawn="1"/>
        </p:nvSpPr>
        <p:spPr>
          <a:xfrm>
            <a:off x="4711700" y="137922"/>
            <a:ext cx="1159292" cy="307777"/>
          </a:xfrm>
          <a:prstGeom prst="rect">
            <a:avLst/>
          </a:prstGeom>
          <a:noFill/>
        </p:spPr>
        <p:txBody>
          <a:bodyPr wrap="none">
            <a:spAutoFit/>
          </a:bodyPr>
          <a:lstStyle/>
          <a:p>
            <a:pPr algn="ctr">
              <a:defRPr/>
            </a:pPr>
            <a:r>
              <a:rPr lang="es-ES_tradnl" sz="1400" b="1" dirty="0">
                <a:solidFill>
                  <a:prstClr val="white"/>
                </a:solidFill>
              </a:rPr>
              <a:t>Conclusiones</a:t>
            </a:r>
            <a:endParaRPr lang="es-CO" sz="1400" b="1" dirty="0">
              <a:solidFill>
                <a:prstClr val="white"/>
              </a:solidFill>
            </a:endParaRPr>
          </a:p>
        </p:txBody>
      </p:sp>
    </p:spTree>
    <p:extLst>
      <p:ext uri="{BB962C8B-B14F-4D97-AF65-F5344CB8AC3E}">
        <p14:creationId xmlns:p14="http://schemas.microsoft.com/office/powerpoint/2010/main" val="18286755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ar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23"/>
            <a:ext cx="12192000" cy="6850554"/>
          </a:xfrm>
          <a:prstGeom prst="rect">
            <a:avLst/>
          </a:prstGeom>
        </p:spPr>
      </p:pic>
      <p:pic>
        <p:nvPicPr>
          <p:cNvPr id="5" name="9 Imagen" descr="boton 2.png"/>
          <p:cNvPicPr>
            <a:picLocks noChangeAspect="1"/>
          </p:cNvPicPr>
          <p:nvPr userDrawn="1"/>
        </p:nvPicPr>
        <p:blipFill>
          <a:blip r:embed="rId3" cstate="print"/>
          <a:srcRect/>
          <a:stretch>
            <a:fillRect/>
          </a:stretch>
        </p:blipFill>
        <p:spPr bwMode="auto">
          <a:xfrm>
            <a:off x="3107267" y="111125"/>
            <a:ext cx="1384300" cy="349250"/>
          </a:xfrm>
          <a:prstGeom prst="rect">
            <a:avLst/>
          </a:prstGeom>
          <a:noFill/>
          <a:ln w="9525">
            <a:noFill/>
            <a:miter lim="800000"/>
            <a:headEnd/>
            <a:tailEnd/>
          </a:ln>
        </p:spPr>
      </p:pic>
      <p:sp>
        <p:nvSpPr>
          <p:cNvPr id="8" name="7 CuadroTexto"/>
          <p:cNvSpPr txBox="1"/>
          <p:nvPr userDrawn="1"/>
        </p:nvSpPr>
        <p:spPr>
          <a:xfrm>
            <a:off x="3298341" y="145208"/>
            <a:ext cx="999441" cy="307777"/>
          </a:xfrm>
          <a:prstGeom prst="rect">
            <a:avLst/>
          </a:prstGeom>
          <a:noFill/>
        </p:spPr>
        <p:txBody>
          <a:bodyPr wrap="none">
            <a:spAutoFit/>
          </a:bodyPr>
          <a:lstStyle/>
          <a:p>
            <a:pPr algn="ctr">
              <a:defRPr/>
            </a:pPr>
            <a:r>
              <a:rPr lang="es-ES_tradnl" sz="1400" b="1" dirty="0">
                <a:solidFill>
                  <a:prstClr val="white"/>
                </a:solidFill>
              </a:rPr>
              <a:t>Resultados</a:t>
            </a:r>
            <a:endParaRPr lang="es-CO" sz="1400" b="1" dirty="0">
              <a:solidFill>
                <a:prstClr val="white"/>
              </a:solidFill>
            </a:endParaRPr>
          </a:p>
        </p:txBody>
      </p:sp>
      <p:sp>
        <p:nvSpPr>
          <p:cNvPr id="10" name="9 CuadroTexto"/>
          <p:cNvSpPr txBox="1"/>
          <p:nvPr userDrawn="1"/>
        </p:nvSpPr>
        <p:spPr>
          <a:xfrm>
            <a:off x="413122" y="145208"/>
            <a:ext cx="662104" cy="307777"/>
          </a:xfrm>
          <a:prstGeom prst="rect">
            <a:avLst/>
          </a:prstGeom>
          <a:noFill/>
        </p:spPr>
        <p:txBody>
          <a:bodyPr wrap="none">
            <a:spAutoFit/>
          </a:bodyPr>
          <a:lstStyle/>
          <a:p>
            <a:pPr algn="ctr">
              <a:defRPr/>
            </a:pPr>
            <a:r>
              <a:rPr lang="es-ES_tradnl" sz="1400" b="1" dirty="0">
                <a:solidFill>
                  <a:prstClr val="white"/>
                </a:solidFill>
              </a:rPr>
              <a:t>Marco</a:t>
            </a:r>
            <a:endParaRPr lang="es-CO" sz="1400" b="1" dirty="0">
              <a:solidFill>
                <a:prstClr val="white"/>
              </a:solidFill>
            </a:endParaRPr>
          </a:p>
        </p:txBody>
      </p:sp>
      <p:pic>
        <p:nvPicPr>
          <p:cNvPr id="28" name="9 Imagen" descr="boton 2.png"/>
          <p:cNvPicPr>
            <a:picLocks noChangeAspect="1"/>
          </p:cNvPicPr>
          <p:nvPr userDrawn="1"/>
        </p:nvPicPr>
        <p:blipFill>
          <a:blip r:embed="rId3" cstate="print"/>
          <a:srcRect/>
          <a:stretch>
            <a:fillRect/>
          </a:stretch>
        </p:blipFill>
        <p:spPr bwMode="auto">
          <a:xfrm>
            <a:off x="1583499" y="116632"/>
            <a:ext cx="1384300" cy="349250"/>
          </a:xfrm>
          <a:prstGeom prst="rect">
            <a:avLst/>
          </a:prstGeom>
          <a:noFill/>
          <a:ln w="9525">
            <a:noFill/>
            <a:miter lim="800000"/>
            <a:headEnd/>
            <a:tailEnd/>
          </a:ln>
        </p:spPr>
      </p:pic>
      <p:pic>
        <p:nvPicPr>
          <p:cNvPr id="29" name="7 Imagen" descr="boton 1.png"/>
          <p:cNvPicPr>
            <a:picLocks noChangeAspect="1"/>
          </p:cNvPicPr>
          <p:nvPr userDrawn="1"/>
        </p:nvPicPr>
        <p:blipFill>
          <a:blip r:embed="rId4" cstate="print"/>
          <a:srcRect/>
          <a:stretch>
            <a:fillRect/>
          </a:stretch>
        </p:blipFill>
        <p:spPr bwMode="auto">
          <a:xfrm>
            <a:off x="143339" y="116632"/>
            <a:ext cx="1380067" cy="349250"/>
          </a:xfrm>
          <a:prstGeom prst="rect">
            <a:avLst/>
          </a:prstGeom>
          <a:noFill/>
          <a:ln w="9525">
            <a:noFill/>
            <a:miter lim="800000"/>
            <a:headEnd/>
            <a:tailEnd/>
          </a:ln>
        </p:spPr>
      </p:pic>
      <p:sp>
        <p:nvSpPr>
          <p:cNvPr id="31" name="30 Rectángulo">
            <a:hlinkClick r:id="" action="ppaction://noaction"/>
          </p:cNvPr>
          <p:cNvSpPr/>
          <p:nvPr userDrawn="1"/>
        </p:nvSpPr>
        <p:spPr>
          <a:xfrm>
            <a:off x="3622080" y="565449"/>
            <a:ext cx="1356784" cy="35718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sz="1800" dirty="0">
              <a:solidFill>
                <a:prstClr val="white"/>
              </a:solidFill>
            </a:endParaRPr>
          </a:p>
        </p:txBody>
      </p:sp>
      <p:sp>
        <p:nvSpPr>
          <p:cNvPr id="34" name="33 Rectángulo"/>
          <p:cNvSpPr/>
          <p:nvPr userDrawn="1"/>
        </p:nvSpPr>
        <p:spPr>
          <a:xfrm>
            <a:off x="5482307" y="3244334"/>
            <a:ext cx="1227387" cy="369332"/>
          </a:xfrm>
          <a:prstGeom prst="rect">
            <a:avLst/>
          </a:prstGeom>
        </p:spPr>
        <p:txBody>
          <a:bodyPr wrap="none">
            <a:spAutoFit/>
          </a:bodyPr>
          <a:lstStyle/>
          <a:p>
            <a:pPr algn="ctr">
              <a:defRPr/>
            </a:pPr>
            <a:r>
              <a:rPr lang="es-ES_tradnl" sz="1800" b="1" dirty="0">
                <a:solidFill>
                  <a:prstClr val="white"/>
                </a:solidFill>
              </a:rPr>
              <a:t>Resultados</a:t>
            </a:r>
            <a:endParaRPr lang="es-CO" sz="1800" b="1" dirty="0">
              <a:solidFill>
                <a:prstClr val="white"/>
              </a:solidFill>
            </a:endParaRPr>
          </a:p>
        </p:txBody>
      </p:sp>
      <p:sp>
        <p:nvSpPr>
          <p:cNvPr id="35" name="34 Rectángulo"/>
          <p:cNvSpPr/>
          <p:nvPr userDrawn="1"/>
        </p:nvSpPr>
        <p:spPr>
          <a:xfrm>
            <a:off x="206839" y="145208"/>
            <a:ext cx="1152128" cy="307777"/>
          </a:xfrm>
          <a:prstGeom prst="rect">
            <a:avLst/>
          </a:prstGeom>
        </p:spPr>
        <p:txBody>
          <a:bodyPr wrap="square">
            <a:spAutoFit/>
          </a:bodyPr>
          <a:lstStyle/>
          <a:p>
            <a:pPr algn="ctr"/>
            <a:r>
              <a:rPr lang="es-ES_tradnl" sz="1400" b="1" dirty="0">
                <a:solidFill>
                  <a:prstClr val="black"/>
                </a:solidFill>
              </a:rPr>
              <a:t>Marco</a:t>
            </a:r>
            <a:endParaRPr lang="es-ES" sz="1400" dirty="0">
              <a:solidFill>
                <a:prstClr val="black"/>
              </a:solidFill>
            </a:endParaRPr>
          </a:p>
        </p:txBody>
      </p:sp>
      <p:sp>
        <p:nvSpPr>
          <p:cNvPr id="38" name="37 CuadroTexto"/>
          <p:cNvSpPr txBox="1"/>
          <p:nvPr userDrawn="1"/>
        </p:nvSpPr>
        <p:spPr>
          <a:xfrm>
            <a:off x="1692536" y="135683"/>
            <a:ext cx="1138709" cy="307777"/>
          </a:xfrm>
          <a:prstGeom prst="rect">
            <a:avLst/>
          </a:prstGeom>
          <a:noFill/>
        </p:spPr>
        <p:txBody>
          <a:bodyPr wrap="none">
            <a:spAutoFit/>
          </a:bodyPr>
          <a:lstStyle/>
          <a:p>
            <a:pPr algn="ctr">
              <a:defRPr/>
            </a:pPr>
            <a:r>
              <a:rPr lang="es-ES_tradnl" sz="1400" b="1" dirty="0">
                <a:solidFill>
                  <a:prstClr val="white"/>
                </a:solidFill>
              </a:rPr>
              <a:t>Metodología</a:t>
            </a:r>
            <a:endParaRPr lang="es-CO" sz="1400" b="1" dirty="0">
              <a:solidFill>
                <a:prstClr val="white"/>
              </a:solidFill>
            </a:endParaRPr>
          </a:p>
        </p:txBody>
      </p:sp>
      <p:sp>
        <p:nvSpPr>
          <p:cNvPr id="15" name="14 CuadroTexto"/>
          <p:cNvSpPr txBox="1"/>
          <p:nvPr userDrawn="1"/>
        </p:nvSpPr>
        <p:spPr>
          <a:xfrm>
            <a:off x="11712273" y="5959817"/>
            <a:ext cx="415498" cy="323165"/>
          </a:xfrm>
          <a:prstGeom prst="rect">
            <a:avLst/>
          </a:prstGeom>
          <a:noFill/>
        </p:spPr>
        <p:txBody>
          <a:bodyPr wrap="none">
            <a:spAutoFit/>
          </a:bodyPr>
          <a:lstStyle/>
          <a:p>
            <a:pPr algn="ctr">
              <a:lnSpc>
                <a:spcPct val="150000"/>
              </a:lnSpc>
              <a:defRPr/>
            </a:pPr>
            <a:fld id="{99A73C97-A6E9-4884-9B0F-17488E26FFB1}" type="slidenum">
              <a:rPr lang="es-ES_tradnl" sz="1000" b="1">
                <a:solidFill>
                  <a:prstClr val="black"/>
                </a:solidFill>
                <a:cs typeface="Lucida Sans Unicode" pitchFamily="-106" charset="0"/>
              </a:rPr>
              <a:pPr algn="ctr">
                <a:lnSpc>
                  <a:spcPct val="150000"/>
                </a:lnSpc>
                <a:defRPr/>
              </a:pPr>
              <a:t>‹Nº›</a:t>
            </a:fld>
            <a:endParaRPr lang="es-ES_tradnl" sz="1000" b="1" dirty="0">
              <a:solidFill>
                <a:prstClr val="black"/>
              </a:solidFill>
              <a:cs typeface="Lucida Sans Unicode" pitchFamily="-106" charset="0"/>
            </a:endParaRPr>
          </a:p>
        </p:txBody>
      </p:sp>
      <p:pic>
        <p:nvPicPr>
          <p:cNvPr id="16" name="9 Imagen" descr="boton 2.png"/>
          <p:cNvPicPr>
            <a:picLocks noChangeAspect="1"/>
          </p:cNvPicPr>
          <p:nvPr userDrawn="1"/>
        </p:nvPicPr>
        <p:blipFill>
          <a:blip r:embed="rId3" cstate="print"/>
          <a:srcRect/>
          <a:stretch>
            <a:fillRect/>
          </a:stretch>
        </p:blipFill>
        <p:spPr bwMode="auto">
          <a:xfrm>
            <a:off x="4600551" y="103839"/>
            <a:ext cx="1384300" cy="349250"/>
          </a:xfrm>
          <a:prstGeom prst="rect">
            <a:avLst/>
          </a:prstGeom>
          <a:noFill/>
          <a:ln w="9525">
            <a:noFill/>
            <a:miter lim="800000"/>
            <a:headEnd/>
            <a:tailEnd/>
          </a:ln>
        </p:spPr>
      </p:pic>
      <p:sp>
        <p:nvSpPr>
          <p:cNvPr id="17" name="16 CuadroTexto"/>
          <p:cNvSpPr txBox="1"/>
          <p:nvPr userDrawn="1"/>
        </p:nvSpPr>
        <p:spPr>
          <a:xfrm>
            <a:off x="4711700" y="137922"/>
            <a:ext cx="1159292" cy="307777"/>
          </a:xfrm>
          <a:prstGeom prst="rect">
            <a:avLst/>
          </a:prstGeom>
          <a:noFill/>
        </p:spPr>
        <p:txBody>
          <a:bodyPr wrap="none">
            <a:spAutoFit/>
          </a:bodyPr>
          <a:lstStyle/>
          <a:p>
            <a:pPr algn="ctr">
              <a:defRPr/>
            </a:pPr>
            <a:r>
              <a:rPr lang="es-ES_tradnl" sz="1400" b="1" dirty="0">
                <a:solidFill>
                  <a:prstClr val="white"/>
                </a:solidFill>
              </a:rPr>
              <a:t>Conclusiones</a:t>
            </a:r>
            <a:endParaRPr lang="es-CO" sz="1400" b="1" dirty="0">
              <a:solidFill>
                <a:prstClr val="white"/>
              </a:solidFill>
            </a:endParaRPr>
          </a:p>
        </p:txBody>
      </p:sp>
    </p:spTree>
    <p:extLst>
      <p:ext uri="{BB962C8B-B14F-4D97-AF65-F5344CB8AC3E}">
        <p14:creationId xmlns:p14="http://schemas.microsoft.com/office/powerpoint/2010/main" val="39270719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mar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33" y="-1355"/>
            <a:ext cx="12192000" cy="6850554"/>
          </a:xfrm>
          <a:prstGeom prst="rect">
            <a:avLst/>
          </a:prstGeom>
        </p:spPr>
      </p:pic>
      <p:pic>
        <p:nvPicPr>
          <p:cNvPr id="5" name="9 Imagen" descr="boton 2.png"/>
          <p:cNvPicPr>
            <a:picLocks noChangeAspect="1"/>
          </p:cNvPicPr>
          <p:nvPr userDrawn="1"/>
        </p:nvPicPr>
        <p:blipFill>
          <a:blip r:embed="rId3" cstate="print"/>
          <a:srcRect/>
          <a:stretch>
            <a:fillRect/>
          </a:stretch>
        </p:blipFill>
        <p:spPr bwMode="auto">
          <a:xfrm>
            <a:off x="1603699" y="137921"/>
            <a:ext cx="1384300" cy="349250"/>
          </a:xfrm>
          <a:prstGeom prst="rect">
            <a:avLst/>
          </a:prstGeom>
          <a:noFill/>
          <a:ln w="9525">
            <a:noFill/>
            <a:miter lim="800000"/>
            <a:headEnd/>
            <a:tailEnd/>
          </a:ln>
        </p:spPr>
      </p:pic>
      <p:sp>
        <p:nvSpPr>
          <p:cNvPr id="10" name="9 CuadroTexto"/>
          <p:cNvSpPr txBox="1"/>
          <p:nvPr userDrawn="1"/>
        </p:nvSpPr>
        <p:spPr>
          <a:xfrm>
            <a:off x="413122" y="145208"/>
            <a:ext cx="662104" cy="307777"/>
          </a:xfrm>
          <a:prstGeom prst="rect">
            <a:avLst/>
          </a:prstGeom>
          <a:noFill/>
        </p:spPr>
        <p:txBody>
          <a:bodyPr wrap="none">
            <a:spAutoFit/>
          </a:bodyPr>
          <a:lstStyle/>
          <a:p>
            <a:pPr algn="ctr">
              <a:defRPr/>
            </a:pPr>
            <a:r>
              <a:rPr lang="es-ES_tradnl" sz="1400" b="1" dirty="0">
                <a:solidFill>
                  <a:prstClr val="white"/>
                </a:solidFill>
              </a:rPr>
              <a:t>Marco</a:t>
            </a:r>
            <a:endParaRPr lang="es-CO" sz="1400" b="1" dirty="0">
              <a:solidFill>
                <a:prstClr val="white"/>
              </a:solidFill>
            </a:endParaRPr>
          </a:p>
        </p:txBody>
      </p:sp>
      <p:pic>
        <p:nvPicPr>
          <p:cNvPr id="28" name="9 Imagen" descr="boton 2.png"/>
          <p:cNvPicPr>
            <a:picLocks noChangeAspect="1"/>
          </p:cNvPicPr>
          <p:nvPr userDrawn="1"/>
        </p:nvPicPr>
        <p:blipFill>
          <a:blip r:embed="rId3" cstate="print"/>
          <a:srcRect/>
          <a:stretch>
            <a:fillRect/>
          </a:stretch>
        </p:blipFill>
        <p:spPr bwMode="auto">
          <a:xfrm>
            <a:off x="100809" y="129912"/>
            <a:ext cx="1384300" cy="349250"/>
          </a:xfrm>
          <a:prstGeom prst="rect">
            <a:avLst/>
          </a:prstGeom>
          <a:noFill/>
          <a:ln w="9525">
            <a:noFill/>
            <a:miter lim="800000"/>
            <a:headEnd/>
            <a:tailEnd/>
          </a:ln>
        </p:spPr>
      </p:pic>
      <p:pic>
        <p:nvPicPr>
          <p:cNvPr id="29" name="7 Imagen" descr="boton 1.png"/>
          <p:cNvPicPr>
            <a:picLocks noChangeAspect="1"/>
          </p:cNvPicPr>
          <p:nvPr userDrawn="1"/>
        </p:nvPicPr>
        <p:blipFill>
          <a:blip r:embed="rId4" cstate="print"/>
          <a:srcRect/>
          <a:stretch>
            <a:fillRect/>
          </a:stretch>
        </p:blipFill>
        <p:spPr bwMode="auto">
          <a:xfrm>
            <a:off x="3094343" y="137921"/>
            <a:ext cx="1380067" cy="349250"/>
          </a:xfrm>
          <a:prstGeom prst="rect">
            <a:avLst/>
          </a:prstGeom>
          <a:noFill/>
          <a:ln w="9525">
            <a:noFill/>
            <a:miter lim="800000"/>
            <a:headEnd/>
            <a:tailEnd/>
          </a:ln>
        </p:spPr>
      </p:pic>
      <p:sp>
        <p:nvSpPr>
          <p:cNvPr id="34" name="33 Rectángulo"/>
          <p:cNvSpPr/>
          <p:nvPr userDrawn="1"/>
        </p:nvSpPr>
        <p:spPr>
          <a:xfrm>
            <a:off x="5482307" y="3244334"/>
            <a:ext cx="1227387" cy="369332"/>
          </a:xfrm>
          <a:prstGeom prst="rect">
            <a:avLst/>
          </a:prstGeom>
        </p:spPr>
        <p:txBody>
          <a:bodyPr wrap="none">
            <a:spAutoFit/>
          </a:bodyPr>
          <a:lstStyle/>
          <a:p>
            <a:pPr algn="ctr">
              <a:defRPr/>
            </a:pPr>
            <a:r>
              <a:rPr lang="es-ES_tradnl" sz="1800" b="1" dirty="0">
                <a:solidFill>
                  <a:prstClr val="white"/>
                </a:solidFill>
              </a:rPr>
              <a:t>Resultados</a:t>
            </a:r>
            <a:endParaRPr lang="es-CO" sz="1800" b="1" dirty="0">
              <a:solidFill>
                <a:prstClr val="white"/>
              </a:solidFill>
            </a:endParaRPr>
          </a:p>
        </p:txBody>
      </p:sp>
      <p:sp>
        <p:nvSpPr>
          <p:cNvPr id="35" name="34 Rectángulo"/>
          <p:cNvSpPr/>
          <p:nvPr userDrawn="1"/>
        </p:nvSpPr>
        <p:spPr>
          <a:xfrm>
            <a:off x="206839" y="145208"/>
            <a:ext cx="1152128" cy="307777"/>
          </a:xfrm>
          <a:prstGeom prst="rect">
            <a:avLst/>
          </a:prstGeom>
        </p:spPr>
        <p:txBody>
          <a:bodyPr wrap="square">
            <a:spAutoFit/>
          </a:bodyPr>
          <a:lstStyle/>
          <a:p>
            <a:pPr algn="ctr"/>
            <a:r>
              <a:rPr lang="es-ES_tradnl" sz="1400" b="1" dirty="0">
                <a:solidFill>
                  <a:prstClr val="white"/>
                </a:solidFill>
              </a:rPr>
              <a:t>Marco</a:t>
            </a:r>
            <a:endParaRPr lang="es-ES" sz="1400" b="1" dirty="0">
              <a:solidFill>
                <a:prstClr val="white"/>
              </a:solidFill>
            </a:endParaRPr>
          </a:p>
        </p:txBody>
      </p:sp>
      <p:sp>
        <p:nvSpPr>
          <p:cNvPr id="38" name="37 CuadroTexto"/>
          <p:cNvSpPr txBox="1"/>
          <p:nvPr userDrawn="1"/>
        </p:nvSpPr>
        <p:spPr>
          <a:xfrm>
            <a:off x="1722029" y="145968"/>
            <a:ext cx="1138709" cy="307777"/>
          </a:xfrm>
          <a:prstGeom prst="rect">
            <a:avLst/>
          </a:prstGeom>
          <a:noFill/>
        </p:spPr>
        <p:txBody>
          <a:bodyPr wrap="none">
            <a:spAutoFit/>
          </a:bodyPr>
          <a:lstStyle/>
          <a:p>
            <a:pPr algn="ctr">
              <a:defRPr/>
            </a:pPr>
            <a:r>
              <a:rPr lang="es-ES_tradnl" sz="1400" b="1" dirty="0">
                <a:solidFill>
                  <a:prstClr val="white"/>
                </a:solidFill>
              </a:rPr>
              <a:t>Metodología</a:t>
            </a:r>
            <a:endParaRPr lang="es-CO" sz="1400" b="1" dirty="0">
              <a:solidFill>
                <a:prstClr val="white"/>
              </a:solidFill>
            </a:endParaRPr>
          </a:p>
        </p:txBody>
      </p:sp>
      <p:sp>
        <p:nvSpPr>
          <p:cNvPr id="15" name="14 CuadroTexto"/>
          <p:cNvSpPr txBox="1"/>
          <p:nvPr userDrawn="1"/>
        </p:nvSpPr>
        <p:spPr>
          <a:xfrm>
            <a:off x="11712273" y="5959817"/>
            <a:ext cx="415498" cy="323165"/>
          </a:xfrm>
          <a:prstGeom prst="rect">
            <a:avLst/>
          </a:prstGeom>
          <a:noFill/>
        </p:spPr>
        <p:txBody>
          <a:bodyPr wrap="none">
            <a:spAutoFit/>
          </a:bodyPr>
          <a:lstStyle/>
          <a:p>
            <a:pPr algn="ctr">
              <a:lnSpc>
                <a:spcPct val="150000"/>
              </a:lnSpc>
              <a:defRPr/>
            </a:pPr>
            <a:fld id="{99A73C97-A6E9-4884-9B0F-17488E26FFB1}" type="slidenum">
              <a:rPr lang="es-ES_tradnl" sz="1000" b="1">
                <a:solidFill>
                  <a:prstClr val="black"/>
                </a:solidFill>
                <a:cs typeface="Lucida Sans Unicode" pitchFamily="-106" charset="0"/>
              </a:rPr>
              <a:pPr algn="ctr">
                <a:lnSpc>
                  <a:spcPct val="150000"/>
                </a:lnSpc>
                <a:defRPr/>
              </a:pPr>
              <a:t>‹Nº›</a:t>
            </a:fld>
            <a:endParaRPr lang="es-ES_tradnl" sz="1000" b="1" dirty="0">
              <a:solidFill>
                <a:prstClr val="black"/>
              </a:solidFill>
              <a:cs typeface="Lucida Sans Unicode" pitchFamily="-106" charset="0"/>
            </a:endParaRPr>
          </a:p>
        </p:txBody>
      </p:sp>
      <p:pic>
        <p:nvPicPr>
          <p:cNvPr id="16" name="9 Imagen" descr="boton 2.png"/>
          <p:cNvPicPr>
            <a:picLocks noChangeAspect="1"/>
          </p:cNvPicPr>
          <p:nvPr userDrawn="1"/>
        </p:nvPicPr>
        <p:blipFill>
          <a:blip r:embed="rId3" cstate="print"/>
          <a:srcRect/>
          <a:stretch>
            <a:fillRect/>
          </a:stretch>
        </p:blipFill>
        <p:spPr bwMode="auto">
          <a:xfrm>
            <a:off x="4599255" y="129912"/>
            <a:ext cx="1384300" cy="349250"/>
          </a:xfrm>
          <a:prstGeom prst="rect">
            <a:avLst/>
          </a:prstGeom>
          <a:noFill/>
          <a:ln w="9525">
            <a:noFill/>
            <a:miter lim="800000"/>
            <a:headEnd/>
            <a:tailEnd/>
          </a:ln>
        </p:spPr>
      </p:pic>
      <p:sp>
        <p:nvSpPr>
          <p:cNvPr id="17" name="16 CuadroTexto"/>
          <p:cNvSpPr txBox="1"/>
          <p:nvPr userDrawn="1"/>
        </p:nvSpPr>
        <p:spPr>
          <a:xfrm>
            <a:off x="4694426" y="145208"/>
            <a:ext cx="1159292" cy="307777"/>
          </a:xfrm>
          <a:prstGeom prst="rect">
            <a:avLst/>
          </a:prstGeom>
          <a:noFill/>
        </p:spPr>
        <p:txBody>
          <a:bodyPr wrap="none">
            <a:spAutoFit/>
          </a:bodyPr>
          <a:lstStyle/>
          <a:p>
            <a:pPr algn="ctr">
              <a:defRPr/>
            </a:pPr>
            <a:r>
              <a:rPr lang="es-ES_tradnl" sz="1400" b="1" dirty="0">
                <a:solidFill>
                  <a:prstClr val="white"/>
                </a:solidFill>
              </a:rPr>
              <a:t>Conclusiones</a:t>
            </a:r>
            <a:endParaRPr lang="es-CO" sz="1400" b="1" dirty="0">
              <a:solidFill>
                <a:prstClr val="white"/>
              </a:solidFill>
            </a:endParaRPr>
          </a:p>
        </p:txBody>
      </p:sp>
      <p:sp>
        <p:nvSpPr>
          <p:cNvPr id="8" name="7 CuadroTexto"/>
          <p:cNvSpPr txBox="1"/>
          <p:nvPr userDrawn="1"/>
        </p:nvSpPr>
        <p:spPr>
          <a:xfrm>
            <a:off x="3298340" y="145208"/>
            <a:ext cx="999441" cy="307777"/>
          </a:xfrm>
          <a:prstGeom prst="rect">
            <a:avLst/>
          </a:prstGeom>
          <a:noFill/>
        </p:spPr>
        <p:txBody>
          <a:bodyPr wrap="none">
            <a:spAutoFit/>
          </a:bodyPr>
          <a:lstStyle/>
          <a:p>
            <a:pPr algn="ctr">
              <a:defRPr/>
            </a:pPr>
            <a:r>
              <a:rPr lang="es-ES_tradnl" sz="1400" b="1" dirty="0">
                <a:solidFill>
                  <a:prstClr val="black"/>
                </a:solidFill>
              </a:rPr>
              <a:t>Resultados</a:t>
            </a:r>
            <a:endParaRPr lang="es-CO" sz="1400" b="1" dirty="0">
              <a:solidFill>
                <a:prstClr val="black"/>
              </a:solidFill>
            </a:endParaRPr>
          </a:p>
        </p:txBody>
      </p:sp>
    </p:spTree>
    <p:extLst>
      <p:ext uri="{BB962C8B-B14F-4D97-AF65-F5344CB8AC3E}">
        <p14:creationId xmlns:p14="http://schemas.microsoft.com/office/powerpoint/2010/main" val="4924044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mar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33" y="-1355"/>
            <a:ext cx="12192000" cy="6850554"/>
          </a:xfrm>
          <a:prstGeom prst="rect">
            <a:avLst/>
          </a:prstGeom>
        </p:spPr>
      </p:pic>
      <p:pic>
        <p:nvPicPr>
          <p:cNvPr id="5" name="9 Imagen" descr="boton 2.png"/>
          <p:cNvPicPr>
            <a:picLocks noChangeAspect="1"/>
          </p:cNvPicPr>
          <p:nvPr userDrawn="1"/>
        </p:nvPicPr>
        <p:blipFill>
          <a:blip r:embed="rId3" cstate="print"/>
          <a:srcRect/>
          <a:stretch>
            <a:fillRect/>
          </a:stretch>
        </p:blipFill>
        <p:spPr bwMode="auto">
          <a:xfrm>
            <a:off x="1603699" y="137921"/>
            <a:ext cx="1384300" cy="349250"/>
          </a:xfrm>
          <a:prstGeom prst="rect">
            <a:avLst/>
          </a:prstGeom>
          <a:noFill/>
          <a:ln w="9525">
            <a:noFill/>
            <a:miter lim="800000"/>
            <a:headEnd/>
            <a:tailEnd/>
          </a:ln>
        </p:spPr>
      </p:pic>
      <p:sp>
        <p:nvSpPr>
          <p:cNvPr id="10" name="9 CuadroTexto"/>
          <p:cNvSpPr txBox="1"/>
          <p:nvPr userDrawn="1"/>
        </p:nvSpPr>
        <p:spPr>
          <a:xfrm>
            <a:off x="413122" y="145208"/>
            <a:ext cx="662104" cy="307777"/>
          </a:xfrm>
          <a:prstGeom prst="rect">
            <a:avLst/>
          </a:prstGeom>
          <a:noFill/>
        </p:spPr>
        <p:txBody>
          <a:bodyPr wrap="none">
            <a:spAutoFit/>
          </a:bodyPr>
          <a:lstStyle/>
          <a:p>
            <a:pPr algn="ctr">
              <a:defRPr/>
            </a:pPr>
            <a:r>
              <a:rPr lang="es-ES_tradnl" sz="1400" b="1" dirty="0">
                <a:solidFill>
                  <a:prstClr val="white"/>
                </a:solidFill>
              </a:rPr>
              <a:t>Marco</a:t>
            </a:r>
            <a:endParaRPr lang="es-CO" sz="1400" b="1" dirty="0">
              <a:solidFill>
                <a:prstClr val="white"/>
              </a:solidFill>
            </a:endParaRPr>
          </a:p>
        </p:txBody>
      </p:sp>
      <p:pic>
        <p:nvPicPr>
          <p:cNvPr id="28" name="9 Imagen" descr="boton 2.png"/>
          <p:cNvPicPr>
            <a:picLocks noChangeAspect="1"/>
          </p:cNvPicPr>
          <p:nvPr userDrawn="1"/>
        </p:nvPicPr>
        <p:blipFill>
          <a:blip r:embed="rId3" cstate="print"/>
          <a:srcRect/>
          <a:stretch>
            <a:fillRect/>
          </a:stretch>
        </p:blipFill>
        <p:spPr bwMode="auto">
          <a:xfrm>
            <a:off x="100809" y="129912"/>
            <a:ext cx="1384300" cy="349250"/>
          </a:xfrm>
          <a:prstGeom prst="rect">
            <a:avLst/>
          </a:prstGeom>
          <a:noFill/>
          <a:ln w="9525">
            <a:noFill/>
            <a:miter lim="800000"/>
            <a:headEnd/>
            <a:tailEnd/>
          </a:ln>
        </p:spPr>
      </p:pic>
      <p:pic>
        <p:nvPicPr>
          <p:cNvPr id="29" name="7 Imagen" descr="boton 1.png"/>
          <p:cNvPicPr>
            <a:picLocks noChangeAspect="1"/>
          </p:cNvPicPr>
          <p:nvPr userDrawn="1"/>
        </p:nvPicPr>
        <p:blipFill>
          <a:blip r:embed="rId4" cstate="print"/>
          <a:srcRect/>
          <a:stretch>
            <a:fillRect/>
          </a:stretch>
        </p:blipFill>
        <p:spPr bwMode="auto">
          <a:xfrm>
            <a:off x="4612345" y="110361"/>
            <a:ext cx="1380067" cy="349250"/>
          </a:xfrm>
          <a:prstGeom prst="rect">
            <a:avLst/>
          </a:prstGeom>
          <a:noFill/>
          <a:ln w="9525">
            <a:noFill/>
            <a:miter lim="800000"/>
            <a:headEnd/>
            <a:tailEnd/>
          </a:ln>
        </p:spPr>
      </p:pic>
      <p:sp>
        <p:nvSpPr>
          <p:cNvPr id="34" name="33 Rectángulo"/>
          <p:cNvSpPr/>
          <p:nvPr userDrawn="1"/>
        </p:nvSpPr>
        <p:spPr>
          <a:xfrm>
            <a:off x="5482307" y="3244334"/>
            <a:ext cx="1227387" cy="369332"/>
          </a:xfrm>
          <a:prstGeom prst="rect">
            <a:avLst/>
          </a:prstGeom>
        </p:spPr>
        <p:txBody>
          <a:bodyPr wrap="none">
            <a:spAutoFit/>
          </a:bodyPr>
          <a:lstStyle/>
          <a:p>
            <a:pPr algn="ctr">
              <a:defRPr/>
            </a:pPr>
            <a:r>
              <a:rPr lang="es-ES_tradnl" sz="1800" b="1" dirty="0">
                <a:solidFill>
                  <a:prstClr val="white"/>
                </a:solidFill>
              </a:rPr>
              <a:t>Resultados</a:t>
            </a:r>
            <a:endParaRPr lang="es-CO" sz="1800" b="1" dirty="0">
              <a:solidFill>
                <a:prstClr val="white"/>
              </a:solidFill>
            </a:endParaRPr>
          </a:p>
        </p:txBody>
      </p:sp>
      <p:sp>
        <p:nvSpPr>
          <p:cNvPr id="35" name="34 Rectángulo"/>
          <p:cNvSpPr/>
          <p:nvPr userDrawn="1"/>
        </p:nvSpPr>
        <p:spPr>
          <a:xfrm>
            <a:off x="206839" y="145208"/>
            <a:ext cx="1152128" cy="307777"/>
          </a:xfrm>
          <a:prstGeom prst="rect">
            <a:avLst/>
          </a:prstGeom>
        </p:spPr>
        <p:txBody>
          <a:bodyPr wrap="square">
            <a:spAutoFit/>
          </a:bodyPr>
          <a:lstStyle/>
          <a:p>
            <a:pPr algn="ctr"/>
            <a:r>
              <a:rPr lang="es-ES_tradnl" sz="1400" b="1" dirty="0">
                <a:solidFill>
                  <a:prstClr val="white"/>
                </a:solidFill>
              </a:rPr>
              <a:t>Marco</a:t>
            </a:r>
            <a:endParaRPr lang="es-ES" sz="1400" b="1" dirty="0">
              <a:solidFill>
                <a:prstClr val="white"/>
              </a:solidFill>
            </a:endParaRPr>
          </a:p>
        </p:txBody>
      </p:sp>
      <p:sp>
        <p:nvSpPr>
          <p:cNvPr id="38" name="37 CuadroTexto"/>
          <p:cNvSpPr txBox="1"/>
          <p:nvPr userDrawn="1"/>
        </p:nvSpPr>
        <p:spPr>
          <a:xfrm>
            <a:off x="1722029" y="145968"/>
            <a:ext cx="1138709" cy="307777"/>
          </a:xfrm>
          <a:prstGeom prst="rect">
            <a:avLst/>
          </a:prstGeom>
          <a:noFill/>
        </p:spPr>
        <p:txBody>
          <a:bodyPr wrap="none">
            <a:spAutoFit/>
          </a:bodyPr>
          <a:lstStyle/>
          <a:p>
            <a:pPr algn="ctr">
              <a:defRPr/>
            </a:pPr>
            <a:r>
              <a:rPr lang="es-ES_tradnl" sz="1400" b="1" dirty="0">
                <a:solidFill>
                  <a:prstClr val="white"/>
                </a:solidFill>
              </a:rPr>
              <a:t>Metodología</a:t>
            </a:r>
            <a:endParaRPr lang="es-CO" sz="1400" b="1" dirty="0">
              <a:solidFill>
                <a:prstClr val="white"/>
              </a:solidFill>
            </a:endParaRPr>
          </a:p>
        </p:txBody>
      </p:sp>
      <p:sp>
        <p:nvSpPr>
          <p:cNvPr id="15" name="14 CuadroTexto"/>
          <p:cNvSpPr txBox="1"/>
          <p:nvPr userDrawn="1"/>
        </p:nvSpPr>
        <p:spPr>
          <a:xfrm>
            <a:off x="11712273" y="5959817"/>
            <a:ext cx="415498" cy="323165"/>
          </a:xfrm>
          <a:prstGeom prst="rect">
            <a:avLst/>
          </a:prstGeom>
          <a:noFill/>
        </p:spPr>
        <p:txBody>
          <a:bodyPr wrap="none">
            <a:spAutoFit/>
          </a:bodyPr>
          <a:lstStyle/>
          <a:p>
            <a:pPr algn="ctr">
              <a:lnSpc>
                <a:spcPct val="150000"/>
              </a:lnSpc>
              <a:defRPr/>
            </a:pPr>
            <a:fld id="{99A73C97-A6E9-4884-9B0F-17488E26FFB1}" type="slidenum">
              <a:rPr lang="es-ES_tradnl" sz="1000" b="1">
                <a:solidFill>
                  <a:prstClr val="black"/>
                </a:solidFill>
                <a:cs typeface="Lucida Sans Unicode" pitchFamily="-106" charset="0"/>
              </a:rPr>
              <a:pPr algn="ctr">
                <a:lnSpc>
                  <a:spcPct val="150000"/>
                </a:lnSpc>
                <a:defRPr/>
              </a:pPr>
              <a:t>‹Nº›</a:t>
            </a:fld>
            <a:endParaRPr lang="es-ES_tradnl" sz="1000" b="1" dirty="0">
              <a:solidFill>
                <a:prstClr val="black"/>
              </a:solidFill>
              <a:cs typeface="Lucida Sans Unicode" pitchFamily="-106" charset="0"/>
            </a:endParaRPr>
          </a:p>
        </p:txBody>
      </p:sp>
      <p:pic>
        <p:nvPicPr>
          <p:cNvPr id="16" name="9 Imagen" descr="boton 2.png"/>
          <p:cNvPicPr>
            <a:picLocks noChangeAspect="1"/>
          </p:cNvPicPr>
          <p:nvPr userDrawn="1"/>
        </p:nvPicPr>
        <p:blipFill>
          <a:blip r:embed="rId3" cstate="print"/>
          <a:srcRect/>
          <a:stretch>
            <a:fillRect/>
          </a:stretch>
        </p:blipFill>
        <p:spPr bwMode="auto">
          <a:xfrm>
            <a:off x="3110153" y="129912"/>
            <a:ext cx="1384300" cy="349250"/>
          </a:xfrm>
          <a:prstGeom prst="rect">
            <a:avLst/>
          </a:prstGeom>
          <a:noFill/>
          <a:ln w="9525">
            <a:noFill/>
            <a:miter lim="800000"/>
            <a:headEnd/>
            <a:tailEnd/>
          </a:ln>
        </p:spPr>
      </p:pic>
      <p:sp>
        <p:nvSpPr>
          <p:cNvPr id="17" name="16 CuadroTexto"/>
          <p:cNvSpPr txBox="1"/>
          <p:nvPr userDrawn="1"/>
        </p:nvSpPr>
        <p:spPr>
          <a:xfrm>
            <a:off x="4715994" y="145207"/>
            <a:ext cx="1159292" cy="307777"/>
          </a:xfrm>
          <a:prstGeom prst="rect">
            <a:avLst/>
          </a:prstGeom>
          <a:noFill/>
        </p:spPr>
        <p:txBody>
          <a:bodyPr wrap="none">
            <a:spAutoFit/>
          </a:bodyPr>
          <a:lstStyle/>
          <a:p>
            <a:pPr algn="ctr">
              <a:defRPr/>
            </a:pPr>
            <a:r>
              <a:rPr lang="es-ES_tradnl" sz="1400" b="1" dirty="0">
                <a:solidFill>
                  <a:prstClr val="black"/>
                </a:solidFill>
              </a:rPr>
              <a:t>Conclusiones</a:t>
            </a:r>
            <a:endParaRPr lang="es-CO" sz="1400" b="1" dirty="0">
              <a:solidFill>
                <a:prstClr val="black"/>
              </a:solidFill>
            </a:endParaRPr>
          </a:p>
        </p:txBody>
      </p:sp>
      <p:sp>
        <p:nvSpPr>
          <p:cNvPr id="8" name="7 CuadroTexto"/>
          <p:cNvSpPr txBox="1"/>
          <p:nvPr userDrawn="1"/>
        </p:nvSpPr>
        <p:spPr>
          <a:xfrm>
            <a:off x="3298340" y="145208"/>
            <a:ext cx="999441" cy="307777"/>
          </a:xfrm>
          <a:prstGeom prst="rect">
            <a:avLst/>
          </a:prstGeom>
          <a:noFill/>
        </p:spPr>
        <p:txBody>
          <a:bodyPr wrap="none">
            <a:spAutoFit/>
          </a:bodyPr>
          <a:lstStyle/>
          <a:p>
            <a:pPr algn="ctr">
              <a:defRPr/>
            </a:pPr>
            <a:r>
              <a:rPr lang="es-ES_tradnl" sz="1400" b="1" dirty="0">
                <a:solidFill>
                  <a:prstClr val="white"/>
                </a:solidFill>
              </a:rPr>
              <a:t>Resultados</a:t>
            </a:r>
            <a:endParaRPr lang="es-CO" sz="1400" b="1" dirty="0">
              <a:solidFill>
                <a:prstClr val="white"/>
              </a:solidFill>
            </a:endParaRPr>
          </a:p>
        </p:txBody>
      </p:sp>
    </p:spTree>
    <p:extLst>
      <p:ext uri="{BB962C8B-B14F-4D97-AF65-F5344CB8AC3E}">
        <p14:creationId xmlns:p14="http://schemas.microsoft.com/office/powerpoint/2010/main" val="32533375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resultados">
    <p:spTree>
      <p:nvGrpSpPr>
        <p:cNvPr id="1" name=""/>
        <p:cNvGrpSpPr/>
        <p:nvPr/>
      </p:nvGrpSpPr>
      <p:grpSpPr>
        <a:xfrm>
          <a:off x="0" y="0"/>
          <a:ext cx="0" cy="0"/>
          <a:chOff x="0" y="0"/>
          <a:chExt cx="0" cy="0"/>
        </a:xfrm>
      </p:grpSpPr>
      <p:pic>
        <p:nvPicPr>
          <p:cNvPr id="5" name="9 Imagen" descr="boton 2.png"/>
          <p:cNvPicPr>
            <a:picLocks noChangeAspect="1"/>
          </p:cNvPicPr>
          <p:nvPr userDrawn="1"/>
        </p:nvPicPr>
        <p:blipFill>
          <a:blip r:embed="rId2" cstate="print"/>
          <a:srcRect/>
          <a:stretch>
            <a:fillRect/>
          </a:stretch>
        </p:blipFill>
        <p:spPr bwMode="auto">
          <a:xfrm>
            <a:off x="1583499" y="116632"/>
            <a:ext cx="1384300" cy="349250"/>
          </a:xfrm>
          <a:prstGeom prst="rect">
            <a:avLst/>
          </a:prstGeom>
          <a:noFill/>
          <a:ln w="9525">
            <a:noFill/>
            <a:miter lim="800000"/>
            <a:headEnd/>
            <a:tailEnd/>
          </a:ln>
        </p:spPr>
      </p:pic>
      <p:sp>
        <p:nvSpPr>
          <p:cNvPr id="8" name="7 CuadroTexto"/>
          <p:cNvSpPr txBox="1"/>
          <p:nvPr userDrawn="1"/>
        </p:nvSpPr>
        <p:spPr>
          <a:xfrm>
            <a:off x="3285641" y="116633"/>
            <a:ext cx="999441" cy="307777"/>
          </a:xfrm>
          <a:prstGeom prst="rect">
            <a:avLst/>
          </a:prstGeom>
          <a:noFill/>
        </p:spPr>
        <p:txBody>
          <a:bodyPr wrap="none">
            <a:spAutoFit/>
          </a:bodyPr>
          <a:lstStyle/>
          <a:p>
            <a:pPr algn="ctr">
              <a:defRPr/>
            </a:pPr>
            <a:r>
              <a:rPr lang="es-ES_tradnl" sz="1400" b="1" dirty="0">
                <a:solidFill>
                  <a:prstClr val="white"/>
                </a:solidFill>
              </a:rPr>
              <a:t>Resultados</a:t>
            </a:r>
            <a:endParaRPr lang="es-CO" sz="1400" b="1" dirty="0">
              <a:solidFill>
                <a:prstClr val="white"/>
              </a:solidFill>
            </a:endParaRPr>
          </a:p>
        </p:txBody>
      </p:sp>
      <p:pic>
        <p:nvPicPr>
          <p:cNvPr id="17" name="7 Imagen" descr="boton 1.png"/>
          <p:cNvPicPr>
            <a:picLocks noChangeAspect="1"/>
          </p:cNvPicPr>
          <p:nvPr userDrawn="1"/>
        </p:nvPicPr>
        <p:blipFill>
          <a:blip r:embed="rId3" cstate="print"/>
          <a:srcRect/>
          <a:stretch>
            <a:fillRect/>
          </a:stretch>
        </p:blipFill>
        <p:spPr bwMode="auto">
          <a:xfrm>
            <a:off x="3119669" y="116632"/>
            <a:ext cx="1380067" cy="349250"/>
          </a:xfrm>
          <a:prstGeom prst="rect">
            <a:avLst/>
          </a:prstGeom>
          <a:noFill/>
          <a:ln w="9525">
            <a:noFill/>
            <a:miter lim="800000"/>
            <a:headEnd/>
            <a:tailEnd/>
          </a:ln>
        </p:spPr>
      </p:pic>
      <p:sp>
        <p:nvSpPr>
          <p:cNvPr id="7" name="6 CuadroTexto"/>
          <p:cNvSpPr txBox="1"/>
          <p:nvPr userDrawn="1"/>
        </p:nvSpPr>
        <p:spPr>
          <a:xfrm>
            <a:off x="1545125" y="141015"/>
            <a:ext cx="1438740" cy="307777"/>
          </a:xfrm>
          <a:prstGeom prst="rect">
            <a:avLst/>
          </a:prstGeom>
          <a:noFill/>
        </p:spPr>
        <p:txBody>
          <a:bodyPr wrap="square">
            <a:spAutoFit/>
          </a:bodyPr>
          <a:lstStyle/>
          <a:p>
            <a:pPr algn="ctr">
              <a:defRPr/>
            </a:pPr>
            <a:r>
              <a:rPr lang="es-ES_tradnl" sz="1400" b="1" dirty="0">
                <a:solidFill>
                  <a:prstClr val="white"/>
                </a:solidFill>
              </a:rPr>
              <a:t>Metodología</a:t>
            </a:r>
            <a:endParaRPr lang="es-CO" sz="1400" b="1" dirty="0">
              <a:solidFill>
                <a:prstClr val="white"/>
              </a:solidFill>
            </a:endParaRPr>
          </a:p>
        </p:txBody>
      </p:sp>
      <p:pic>
        <p:nvPicPr>
          <p:cNvPr id="20" name="9 Imagen" descr="boton 2.png"/>
          <p:cNvPicPr>
            <a:picLocks noChangeAspect="1"/>
          </p:cNvPicPr>
          <p:nvPr userDrawn="1"/>
        </p:nvPicPr>
        <p:blipFill>
          <a:blip r:embed="rId2" cstate="print"/>
          <a:srcRect/>
          <a:stretch>
            <a:fillRect/>
          </a:stretch>
        </p:blipFill>
        <p:spPr bwMode="auto">
          <a:xfrm>
            <a:off x="77789" y="126157"/>
            <a:ext cx="1384300" cy="349250"/>
          </a:xfrm>
          <a:prstGeom prst="rect">
            <a:avLst/>
          </a:prstGeom>
          <a:noFill/>
          <a:ln w="9525">
            <a:noFill/>
            <a:miter lim="800000"/>
            <a:headEnd/>
            <a:tailEnd/>
          </a:ln>
        </p:spPr>
      </p:pic>
      <p:sp>
        <p:nvSpPr>
          <p:cNvPr id="10" name="9 CuadroTexto"/>
          <p:cNvSpPr txBox="1"/>
          <p:nvPr userDrawn="1"/>
        </p:nvSpPr>
        <p:spPr>
          <a:xfrm>
            <a:off x="413122" y="145208"/>
            <a:ext cx="662104" cy="307777"/>
          </a:xfrm>
          <a:prstGeom prst="rect">
            <a:avLst/>
          </a:prstGeom>
          <a:noFill/>
        </p:spPr>
        <p:txBody>
          <a:bodyPr wrap="none">
            <a:spAutoFit/>
          </a:bodyPr>
          <a:lstStyle/>
          <a:p>
            <a:pPr algn="ctr">
              <a:defRPr/>
            </a:pPr>
            <a:r>
              <a:rPr lang="es-ES_tradnl" sz="1400" b="1" dirty="0">
                <a:solidFill>
                  <a:prstClr val="white"/>
                </a:solidFill>
              </a:rPr>
              <a:t>Marco</a:t>
            </a:r>
            <a:endParaRPr lang="es-CO" sz="1400" b="1" dirty="0">
              <a:solidFill>
                <a:prstClr val="white"/>
              </a:solidFill>
            </a:endParaRPr>
          </a:p>
        </p:txBody>
      </p:sp>
      <p:sp>
        <p:nvSpPr>
          <p:cNvPr id="14" name="13 Rectángulo">
            <a:hlinkClick r:id="" action="ppaction://noaction"/>
          </p:cNvPr>
          <p:cNvSpPr/>
          <p:nvPr userDrawn="1"/>
        </p:nvSpPr>
        <p:spPr>
          <a:xfrm>
            <a:off x="3129547" y="114473"/>
            <a:ext cx="1356783" cy="357187"/>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400" b="1" dirty="0">
                <a:solidFill>
                  <a:prstClr val="black"/>
                </a:solidFill>
              </a:rPr>
              <a:t>Resultados</a:t>
            </a:r>
          </a:p>
        </p:txBody>
      </p:sp>
      <p:pic>
        <p:nvPicPr>
          <p:cNvPr id="12" name="9 Imagen" descr="boton 2.png"/>
          <p:cNvPicPr>
            <a:picLocks noChangeAspect="1"/>
          </p:cNvPicPr>
          <p:nvPr userDrawn="1"/>
        </p:nvPicPr>
        <p:blipFill>
          <a:blip r:embed="rId2" cstate="print"/>
          <a:srcRect/>
          <a:stretch>
            <a:fillRect/>
          </a:stretch>
        </p:blipFill>
        <p:spPr bwMode="auto">
          <a:xfrm>
            <a:off x="4600551" y="103839"/>
            <a:ext cx="1384300" cy="349250"/>
          </a:xfrm>
          <a:prstGeom prst="rect">
            <a:avLst/>
          </a:prstGeom>
          <a:noFill/>
          <a:ln w="9525">
            <a:noFill/>
            <a:miter lim="800000"/>
            <a:headEnd/>
            <a:tailEnd/>
          </a:ln>
        </p:spPr>
      </p:pic>
      <p:sp>
        <p:nvSpPr>
          <p:cNvPr id="13" name="12 CuadroTexto"/>
          <p:cNvSpPr txBox="1"/>
          <p:nvPr userDrawn="1"/>
        </p:nvSpPr>
        <p:spPr>
          <a:xfrm>
            <a:off x="4711700" y="137922"/>
            <a:ext cx="1159292" cy="307777"/>
          </a:xfrm>
          <a:prstGeom prst="rect">
            <a:avLst/>
          </a:prstGeom>
          <a:noFill/>
        </p:spPr>
        <p:txBody>
          <a:bodyPr wrap="none">
            <a:spAutoFit/>
          </a:bodyPr>
          <a:lstStyle/>
          <a:p>
            <a:pPr algn="ctr">
              <a:defRPr/>
            </a:pPr>
            <a:r>
              <a:rPr lang="es-ES_tradnl" sz="1400" b="1" dirty="0">
                <a:solidFill>
                  <a:prstClr val="white"/>
                </a:solidFill>
              </a:rPr>
              <a:t>Conclusiones</a:t>
            </a:r>
            <a:endParaRPr lang="es-CO" sz="1400" b="1" dirty="0">
              <a:solidFill>
                <a:prstClr val="white"/>
              </a:solidFill>
            </a:endParaRPr>
          </a:p>
        </p:txBody>
      </p:sp>
      <p:sp>
        <p:nvSpPr>
          <p:cNvPr id="15" name="14 CuadroTexto"/>
          <p:cNvSpPr txBox="1"/>
          <p:nvPr userDrawn="1"/>
        </p:nvSpPr>
        <p:spPr>
          <a:xfrm>
            <a:off x="11712273" y="5959817"/>
            <a:ext cx="415498" cy="323165"/>
          </a:xfrm>
          <a:prstGeom prst="rect">
            <a:avLst/>
          </a:prstGeom>
          <a:noFill/>
        </p:spPr>
        <p:txBody>
          <a:bodyPr wrap="none">
            <a:spAutoFit/>
          </a:bodyPr>
          <a:lstStyle/>
          <a:p>
            <a:pPr algn="ctr">
              <a:lnSpc>
                <a:spcPct val="150000"/>
              </a:lnSpc>
              <a:defRPr/>
            </a:pPr>
            <a:fld id="{99A73C97-A6E9-4884-9B0F-17488E26FFB1}" type="slidenum">
              <a:rPr lang="es-ES_tradnl" sz="1000" b="1">
                <a:solidFill>
                  <a:prstClr val="black"/>
                </a:solidFill>
                <a:cs typeface="Lucida Sans Unicode" pitchFamily="-106" charset="0"/>
              </a:rPr>
              <a:pPr algn="ctr">
                <a:lnSpc>
                  <a:spcPct val="150000"/>
                </a:lnSpc>
                <a:defRPr/>
              </a:pPr>
              <a:t>‹Nº›</a:t>
            </a:fld>
            <a:endParaRPr lang="es-ES_tradnl" sz="1000" b="1" dirty="0">
              <a:solidFill>
                <a:prstClr val="black"/>
              </a:solidFill>
              <a:cs typeface="Lucida Sans Unicode" pitchFamily="-106" charset="0"/>
            </a:endParaRPr>
          </a:p>
        </p:txBody>
      </p:sp>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723"/>
            <a:ext cx="12192000" cy="6850554"/>
          </a:xfrm>
          <a:prstGeom prst="rect">
            <a:avLst/>
          </a:prstGeom>
        </p:spPr>
      </p:pic>
      <p:sp>
        <p:nvSpPr>
          <p:cNvPr id="18" name="14 CuadroTexto"/>
          <p:cNvSpPr txBox="1"/>
          <p:nvPr userDrawn="1"/>
        </p:nvSpPr>
        <p:spPr>
          <a:xfrm>
            <a:off x="11717016" y="5956186"/>
            <a:ext cx="415498" cy="323165"/>
          </a:xfrm>
          <a:prstGeom prst="rect">
            <a:avLst/>
          </a:prstGeom>
          <a:noFill/>
        </p:spPr>
        <p:txBody>
          <a:bodyPr wrap="none">
            <a:spAutoFit/>
          </a:bodyPr>
          <a:lstStyle/>
          <a:p>
            <a:pPr algn="ctr">
              <a:lnSpc>
                <a:spcPct val="150000"/>
              </a:lnSpc>
              <a:defRPr/>
            </a:pPr>
            <a:fld id="{99A73C97-A6E9-4884-9B0F-17488E26FFB1}" type="slidenum">
              <a:rPr lang="es-ES_tradnl" sz="1000" b="1">
                <a:solidFill>
                  <a:prstClr val="black"/>
                </a:solidFill>
                <a:cs typeface="Lucida Sans Unicode" pitchFamily="-106" charset="0"/>
              </a:rPr>
              <a:pPr algn="ctr">
                <a:lnSpc>
                  <a:spcPct val="150000"/>
                </a:lnSpc>
                <a:defRPr/>
              </a:pPr>
              <a:t>‹Nº›</a:t>
            </a:fld>
            <a:endParaRPr lang="es-ES_tradnl" sz="1000" b="1" dirty="0">
              <a:solidFill>
                <a:prstClr val="black"/>
              </a:solidFill>
              <a:cs typeface="Lucida Sans Unicode" pitchFamily="-106" charset="0"/>
            </a:endParaRPr>
          </a:p>
        </p:txBody>
      </p:sp>
    </p:spTree>
    <p:extLst>
      <p:ext uri="{BB962C8B-B14F-4D97-AF65-F5344CB8AC3E}">
        <p14:creationId xmlns:p14="http://schemas.microsoft.com/office/powerpoint/2010/main" val="6337473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6DBBAF2-5585-429F-B8DF-97FEE1C59194}" type="datetimeFigureOut">
              <a:rPr lang="es-ES" smtClean="0"/>
              <a:t>10/11/2015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78764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6DBBAF2-5585-429F-B8DF-97FEE1C59194}" type="datetimeFigureOut">
              <a:rPr lang="es-ES" smtClean="0"/>
              <a:t>10/11/2015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2954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A6DBBAF2-5585-429F-B8DF-97FEE1C59194}" type="datetimeFigureOut">
              <a:rPr lang="es-ES" smtClean="0"/>
              <a:t>10/11/2015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09276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A6DBBAF2-5585-429F-B8DF-97FEE1C59194}" type="datetimeFigureOut">
              <a:rPr lang="es-ES" smtClean="0"/>
              <a:t>10/11/2015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365248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6DBBAF2-5585-429F-B8DF-97FEE1C59194}" type="datetimeFigureOut">
              <a:rPr lang="es-ES" smtClean="0"/>
              <a:t>10/11/2015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32098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6DBBAF2-5585-429F-B8DF-97FEE1C59194}" type="datetimeFigureOut">
              <a:rPr lang="es-ES" smtClean="0"/>
              <a:t>10/11/2015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309565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6DBBAF2-5585-429F-B8DF-97FEE1C59194}" type="datetimeFigureOut">
              <a:rPr lang="es-ES" smtClean="0"/>
              <a:t>10/11/2015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152605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6DBBAF2-5585-429F-B8DF-97FEE1C59194}" type="datetimeFigureOut">
              <a:rPr lang="es-ES" smtClean="0"/>
              <a:t>10/11/2015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CAA8CAA-31C5-45B3-AC41-B109C126B855}" type="slidenum">
              <a:rPr lang="es-ES" smtClean="0"/>
              <a:t>‹Nº›</a:t>
            </a:fld>
            <a:endParaRPr lang="es-ES"/>
          </a:p>
        </p:txBody>
      </p:sp>
    </p:spTree>
    <p:extLst>
      <p:ext uri="{BB962C8B-B14F-4D97-AF65-F5344CB8AC3E}">
        <p14:creationId xmlns:p14="http://schemas.microsoft.com/office/powerpoint/2010/main" val="45143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BBAF2-5585-429F-B8DF-97FEE1C59194}" type="datetimeFigureOut">
              <a:rPr lang="es-ES" smtClean="0"/>
              <a:t>10/11/2015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A8CAA-31C5-45B3-AC41-B109C126B855}" type="slidenum">
              <a:rPr lang="es-ES" smtClean="0"/>
              <a:t>‹Nº›</a:t>
            </a:fld>
            <a:endParaRPr lang="es-ES"/>
          </a:p>
        </p:txBody>
      </p:sp>
    </p:spTree>
    <p:extLst>
      <p:ext uri="{BB962C8B-B14F-4D97-AF65-F5344CB8AC3E}">
        <p14:creationId xmlns:p14="http://schemas.microsoft.com/office/powerpoint/2010/main" val="734069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emf"/><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datexco.com/" TargetMode="Externa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gi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2540606" y="1088741"/>
            <a:ext cx="6795755" cy="1305145"/>
          </a:xfrm>
          <a:prstGeom prst="rect">
            <a:avLst/>
          </a:prstGeom>
          <a:noFill/>
          <a:ln w="9525">
            <a:noFill/>
            <a:miter lim="800000"/>
            <a:headEnd/>
            <a:tailEnd/>
          </a:ln>
        </p:spPr>
        <p:txBody>
          <a:bodyPr wrap="none">
            <a:noAutofit/>
          </a:bodyPr>
          <a:lstStyle/>
          <a:p>
            <a:pPr algn="ctr"/>
            <a:r>
              <a:rPr lang="es-ES" sz="3600" b="1" dirty="0">
                <a:solidFill>
                  <a:srgbClr val="56AA1C"/>
                </a:solidFill>
              </a:rPr>
              <a:t>Estudio de Satisfacción </a:t>
            </a:r>
            <a:r>
              <a:rPr lang="es-ES" sz="3600" b="1" dirty="0">
                <a:solidFill>
                  <a:srgbClr val="56AA1C"/>
                </a:solidFill>
              </a:rPr>
              <a:t> </a:t>
            </a:r>
            <a:endParaRPr lang="es-ES" sz="3600" b="1" dirty="0">
              <a:solidFill>
                <a:srgbClr val="56AA1C"/>
              </a:solidFill>
            </a:endParaRPr>
          </a:p>
          <a:p>
            <a:pPr algn="ctr"/>
            <a:r>
              <a:rPr lang="es-ES" sz="3600" b="1" dirty="0">
                <a:solidFill>
                  <a:srgbClr val="56AA1C"/>
                </a:solidFill>
              </a:rPr>
              <a:t> </a:t>
            </a:r>
            <a:r>
              <a:rPr lang="es-ES" sz="3600" b="1" dirty="0">
                <a:solidFill>
                  <a:srgbClr val="56AA1C"/>
                </a:solidFill>
              </a:rPr>
              <a:t>Medición</a:t>
            </a:r>
            <a:endParaRPr lang="es-ES" sz="3600" b="1" dirty="0">
              <a:solidFill>
                <a:srgbClr val="56AA1C"/>
              </a:solidFill>
            </a:endParaRPr>
          </a:p>
          <a:p>
            <a:pPr algn="ctr"/>
            <a:r>
              <a:rPr lang="es-ES" sz="3600" b="1" dirty="0">
                <a:solidFill>
                  <a:srgbClr val="56AA1C"/>
                </a:solidFill>
              </a:rPr>
              <a:t> </a:t>
            </a:r>
            <a:r>
              <a:rPr lang="es-ES" sz="3600" b="1" dirty="0">
                <a:solidFill>
                  <a:srgbClr val="56AA1C"/>
                </a:solidFill>
              </a:rPr>
              <a:t>III </a:t>
            </a:r>
            <a:r>
              <a:rPr lang="es-ES" sz="3600" b="1" dirty="0">
                <a:solidFill>
                  <a:srgbClr val="56AA1C"/>
                </a:solidFill>
              </a:rPr>
              <a:t>- </a:t>
            </a:r>
            <a:r>
              <a:rPr lang="es-ES" sz="3600" b="1" dirty="0">
                <a:solidFill>
                  <a:srgbClr val="56AA1C"/>
                </a:solidFill>
              </a:rPr>
              <a:t>2015 </a:t>
            </a:r>
          </a:p>
          <a:p>
            <a:pPr algn="ctr"/>
            <a:endParaRPr lang="es-ES" sz="3600" b="1" dirty="0">
              <a:solidFill>
                <a:srgbClr val="56AA1C"/>
              </a:solidFill>
            </a:endParaRPr>
          </a:p>
          <a:p>
            <a:pPr algn="ctr"/>
            <a:endParaRPr lang="es-ES" sz="3600" b="1" dirty="0">
              <a:solidFill>
                <a:srgbClr val="56AA1C"/>
              </a:solidFill>
            </a:endParaRPr>
          </a:p>
          <a:p>
            <a:pPr algn="ctr"/>
            <a:endParaRPr lang="es-ES" sz="3600" b="1" dirty="0">
              <a:solidFill>
                <a:srgbClr val="56AA1C"/>
              </a:solidFill>
            </a:endParaRPr>
          </a:p>
        </p:txBody>
      </p:sp>
      <p:sp>
        <p:nvSpPr>
          <p:cNvPr id="7" name="5 CuadroTexto"/>
          <p:cNvSpPr txBox="1">
            <a:spLocks noChangeArrowheads="1"/>
          </p:cNvSpPr>
          <p:nvPr/>
        </p:nvSpPr>
        <p:spPr bwMode="auto">
          <a:xfrm>
            <a:off x="5478658" y="5551494"/>
            <a:ext cx="1104790" cy="307777"/>
          </a:xfrm>
          <a:prstGeom prst="rect">
            <a:avLst/>
          </a:prstGeom>
          <a:noFill/>
          <a:ln w="9525">
            <a:noFill/>
            <a:miter lim="800000"/>
            <a:headEnd/>
            <a:tailEnd/>
          </a:ln>
        </p:spPr>
        <p:txBody>
          <a:bodyPr wrap="none">
            <a:noAutofit/>
          </a:bodyPr>
          <a:lstStyle/>
          <a:p>
            <a:pPr algn="ctr"/>
            <a:r>
              <a:rPr lang="es-ES" sz="1400" b="1" dirty="0">
                <a:solidFill>
                  <a:prstClr val="black"/>
                </a:solidFill>
              </a:rPr>
              <a:t>Octubre </a:t>
            </a:r>
            <a:r>
              <a:rPr lang="es-ES" sz="1400" b="1" dirty="0">
                <a:solidFill>
                  <a:prstClr val="black"/>
                </a:solidFill>
              </a:rPr>
              <a:t>de </a:t>
            </a:r>
            <a:r>
              <a:rPr lang="es-ES" sz="1400" b="1" dirty="0">
                <a:solidFill>
                  <a:prstClr val="black"/>
                </a:solidFill>
              </a:rPr>
              <a:t>2015</a:t>
            </a:r>
            <a:endParaRPr lang="es-ES" sz="1400" b="1" dirty="0">
              <a:solidFill>
                <a:prstClr val="black"/>
              </a:solidFill>
            </a:endParaRPr>
          </a:p>
          <a:p>
            <a:pPr algn="ctr"/>
            <a:endParaRPr lang="es-ES" sz="1400" b="1" dirty="0">
              <a:solidFill>
                <a:prstClr val="black"/>
              </a:solidFill>
            </a:endParaRPr>
          </a:p>
        </p:txBody>
      </p:sp>
      <p:sp>
        <p:nvSpPr>
          <p:cNvPr id="20482" name="AutoShape 2" descr="Estudio de Satisfacción 1ra medición   ( II Trimestre - 2013)   ,Presentado 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solidFill>
                <a:prstClr val="black"/>
              </a:solidFill>
            </a:endParaRPr>
          </a:p>
        </p:txBody>
      </p:sp>
      <p:sp>
        <p:nvSpPr>
          <p:cNvPr id="20484" name="AutoShape 4" descr="Estudio de Satisfacción 1ra medición   ( II Trimestre - 2013)   ,Presentado a:"/>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solidFill>
                <a:prstClr val="black"/>
              </a:solidFill>
            </a:endParaRPr>
          </a:p>
        </p:txBody>
      </p:sp>
      <p:pic>
        <p:nvPicPr>
          <p:cNvPr id="21506" name="Picture 2" descr="https://fbcdn-profile-a.akamaihd.net/hprofile-ak-xaf1/v/t1.0-1/c24.0.160.160/p160x160/10915212_1033935103289324_4976622545588520260_n.jpg?oh=6d76ef7335bb2f86aad4035d17df695f&amp;oe=55796830&amp;__gda__=1434229212_2c2187ab0151f1d25a56c02c5f0725a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055" y="3474005"/>
            <a:ext cx="2059997" cy="2059998"/>
          </a:xfrm>
          <a:prstGeom prst="rec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675621" y="3203976"/>
            <a:ext cx="681597" cy="307777"/>
          </a:xfrm>
          <a:prstGeom prst="rect">
            <a:avLst/>
          </a:prstGeom>
          <a:noFill/>
        </p:spPr>
        <p:txBody>
          <a:bodyPr wrap="square" rtlCol="0">
            <a:spAutoFit/>
          </a:bodyPr>
          <a:lstStyle/>
          <a:p>
            <a:r>
              <a:rPr lang="es-CO" sz="1400" dirty="0"/>
              <a:t>10971</a:t>
            </a:r>
            <a:endParaRPr lang="es-CO" sz="1400" dirty="0"/>
          </a:p>
        </p:txBody>
      </p:sp>
    </p:spTree>
    <p:extLst>
      <p:ext uri="{BB962C8B-B14F-4D97-AF65-F5344CB8AC3E}">
        <p14:creationId xmlns:p14="http://schemas.microsoft.com/office/powerpoint/2010/main" val="1622482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rafica.bmp"/>
          <p:cNvPicPr>
            <a:picLocks noChangeAspect="1"/>
          </p:cNvPicPr>
          <p:nvPr/>
        </p:nvPicPr>
        <p:blipFill>
          <a:blip r:embed="rId2" cstate="print"/>
          <a:stretch>
            <a:fillRect/>
          </a:stretch>
        </p:blipFill>
        <p:spPr>
          <a:xfrm>
            <a:off x="1845724" y="2552561"/>
            <a:ext cx="5857916" cy="3571611"/>
          </a:xfrm>
          <a:prstGeom prst="rect">
            <a:avLst/>
          </a:prstGeom>
        </p:spPr>
      </p:pic>
      <p:sp>
        <p:nvSpPr>
          <p:cNvPr id="3" name="Text Box 7"/>
          <p:cNvSpPr txBox="1">
            <a:spLocks noChangeArrowheads="1"/>
          </p:cNvSpPr>
          <p:nvPr/>
        </p:nvSpPr>
        <p:spPr bwMode="auto">
          <a:xfrm>
            <a:off x="5632339" y="1361456"/>
            <a:ext cx="3857625" cy="261610"/>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Suma Ponderada de las calificaciones de Procesos o Atributos.</a:t>
            </a:r>
          </a:p>
        </p:txBody>
      </p:sp>
      <p:cxnSp>
        <p:nvCxnSpPr>
          <p:cNvPr id="4" name="11 Conector recto"/>
          <p:cNvCxnSpPr>
            <a:cxnSpLocks noChangeShapeType="1"/>
          </p:cNvCxnSpPr>
          <p:nvPr/>
        </p:nvCxnSpPr>
        <p:spPr bwMode="auto">
          <a:xfrm>
            <a:off x="5587888" y="1799421"/>
            <a:ext cx="4000500" cy="1588"/>
          </a:xfrm>
          <a:prstGeom prst="line">
            <a:avLst/>
          </a:prstGeom>
          <a:noFill/>
          <a:ln w="9525" algn="ctr">
            <a:solidFill>
              <a:schemeClr val="tx1"/>
            </a:solidFill>
            <a:round/>
            <a:headEnd/>
            <a:tailEnd/>
          </a:ln>
        </p:spPr>
      </p:cxnSp>
      <p:sp>
        <p:nvSpPr>
          <p:cNvPr id="5" name="Text Box 7"/>
          <p:cNvSpPr txBox="1">
            <a:spLocks noChangeArrowheads="1"/>
          </p:cNvSpPr>
          <p:nvPr/>
        </p:nvSpPr>
        <p:spPr bwMode="auto">
          <a:xfrm>
            <a:off x="5632339" y="1801537"/>
            <a:ext cx="3857625" cy="261610"/>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Suma correlaciones de los Atributos o Procesos Asociados.</a:t>
            </a:r>
          </a:p>
        </p:txBody>
      </p:sp>
      <p:sp>
        <p:nvSpPr>
          <p:cNvPr id="6" name="Text Box 7"/>
          <p:cNvSpPr txBox="1">
            <a:spLocks noChangeArrowheads="1"/>
          </p:cNvSpPr>
          <p:nvPr/>
        </p:nvSpPr>
        <p:spPr bwMode="auto">
          <a:xfrm>
            <a:off x="3379963" y="1682194"/>
            <a:ext cx="1728366" cy="261610"/>
          </a:xfrm>
          <a:prstGeom prst="rect">
            <a:avLst/>
          </a:prstGeom>
          <a:noFill/>
          <a:ln w="9525" algn="ctr">
            <a:noFill/>
            <a:miter lim="800000"/>
            <a:headEnd/>
            <a:tailEnd/>
          </a:ln>
        </p:spPr>
        <p:txBody>
          <a:bodyPr wrap="square">
            <a:spAutoFit/>
          </a:bodyPr>
          <a:lstStyle/>
          <a:p>
            <a:pPr algn="ctr"/>
            <a:r>
              <a:rPr lang="es-ES" sz="1100" dirty="0">
                <a:solidFill>
                  <a:prstClr val="black"/>
                </a:solidFill>
                <a:cs typeface="Lucida Sans Unicode" pitchFamily="34" charset="0"/>
              </a:rPr>
              <a:t>Índice de Satisfacción</a:t>
            </a:r>
          </a:p>
        </p:txBody>
      </p:sp>
      <p:sp>
        <p:nvSpPr>
          <p:cNvPr id="7" name="Text Box 7"/>
          <p:cNvSpPr txBox="1">
            <a:spLocks noChangeArrowheads="1"/>
          </p:cNvSpPr>
          <p:nvPr/>
        </p:nvSpPr>
        <p:spPr bwMode="auto">
          <a:xfrm>
            <a:off x="2274352" y="1576570"/>
            <a:ext cx="1296144" cy="261610"/>
          </a:xfrm>
          <a:prstGeom prst="rect">
            <a:avLst/>
          </a:prstGeom>
          <a:noFill/>
          <a:ln w="9525" algn="ctr">
            <a:noFill/>
            <a:miter lim="800000"/>
            <a:headEnd/>
            <a:tailEnd/>
          </a:ln>
        </p:spPr>
        <p:txBody>
          <a:bodyPr wrap="square">
            <a:spAutoFit/>
          </a:bodyPr>
          <a:lstStyle/>
          <a:p>
            <a:pPr algn="just"/>
            <a:r>
              <a:rPr lang="es-ES" sz="1100" b="1" dirty="0">
                <a:solidFill>
                  <a:prstClr val="black"/>
                </a:solidFill>
                <a:cs typeface="Lucida Sans Unicode" pitchFamily="34" charset="0"/>
              </a:rPr>
              <a:t>Construcción: </a:t>
            </a:r>
          </a:p>
        </p:txBody>
      </p:sp>
      <p:sp>
        <p:nvSpPr>
          <p:cNvPr id="8" name="Text Box 7"/>
          <p:cNvSpPr txBox="1">
            <a:spLocks noChangeArrowheads="1"/>
          </p:cNvSpPr>
          <p:nvPr/>
        </p:nvSpPr>
        <p:spPr bwMode="auto">
          <a:xfrm>
            <a:off x="3060170" y="2338246"/>
            <a:ext cx="1785950" cy="261610"/>
          </a:xfrm>
          <a:prstGeom prst="rect">
            <a:avLst/>
          </a:prstGeom>
          <a:noFill/>
          <a:ln w="9525" algn="ctr">
            <a:noFill/>
            <a:miter lim="800000"/>
            <a:headEnd/>
            <a:tailEnd/>
          </a:ln>
        </p:spPr>
        <p:txBody>
          <a:bodyPr wrap="square">
            <a:spAutoFit/>
          </a:bodyPr>
          <a:lstStyle/>
          <a:p>
            <a:pPr algn="just"/>
            <a:r>
              <a:rPr lang="es-ES" sz="1100" b="1" dirty="0">
                <a:solidFill>
                  <a:prstClr val="black"/>
                </a:solidFill>
                <a:cs typeface="Lucida Sans Unicode" pitchFamily="34" charset="0"/>
              </a:rPr>
              <a:t>Gráficamente se ubica:</a:t>
            </a:r>
            <a:endParaRPr lang="es-ES" sz="1100" dirty="0">
              <a:solidFill>
                <a:prstClr val="black"/>
              </a:solidFill>
              <a:cs typeface="Lucida Sans Unicode" pitchFamily="34" charset="0"/>
            </a:endParaRPr>
          </a:p>
        </p:txBody>
      </p:sp>
      <p:sp>
        <p:nvSpPr>
          <p:cNvPr id="9" name="Text Box 7"/>
          <p:cNvSpPr txBox="1">
            <a:spLocks noChangeArrowheads="1"/>
          </p:cNvSpPr>
          <p:nvPr/>
        </p:nvSpPr>
        <p:spPr bwMode="auto">
          <a:xfrm>
            <a:off x="7963582" y="4024179"/>
            <a:ext cx="2272878"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s-ES" sz="1100" dirty="0">
                <a:solidFill>
                  <a:prstClr val="black"/>
                </a:solidFill>
              </a:rPr>
              <a:t>Interpretación: Grado de satisfacción </a:t>
            </a:r>
            <a:r>
              <a:rPr lang="es-ES" sz="1100" dirty="0">
                <a:solidFill>
                  <a:prstClr val="black"/>
                </a:solidFill>
              </a:rPr>
              <a:t>globalizado </a:t>
            </a:r>
            <a:r>
              <a:rPr lang="es-ES" sz="1100" dirty="0">
                <a:solidFill>
                  <a:prstClr val="black"/>
                </a:solidFill>
              </a:rPr>
              <a:t>de los servicios evaluados.</a:t>
            </a:r>
          </a:p>
        </p:txBody>
      </p:sp>
      <p:sp>
        <p:nvSpPr>
          <p:cNvPr id="10" name="Line 46"/>
          <p:cNvSpPr>
            <a:spLocks noChangeShapeType="1"/>
          </p:cNvSpPr>
          <p:nvPr/>
        </p:nvSpPr>
        <p:spPr bwMode="auto">
          <a:xfrm>
            <a:off x="4846120" y="2481122"/>
            <a:ext cx="1928826" cy="214314"/>
          </a:xfrm>
          <a:prstGeom prst="line">
            <a:avLst/>
          </a:prstGeom>
          <a:noFill/>
          <a:ln w="9525">
            <a:solidFill>
              <a:schemeClr val="tx1">
                <a:lumMod val="65000"/>
                <a:lumOff val="35000"/>
              </a:schemeClr>
            </a:solidFill>
            <a:round/>
            <a:headEnd/>
            <a:tailEnd type="triangle" w="med" len="med"/>
          </a:ln>
        </p:spPr>
        <p:txBody>
          <a:bodyPr/>
          <a:lstStyle/>
          <a:p>
            <a:endParaRPr lang="es-ES" sz="1100" dirty="0">
              <a:solidFill>
                <a:prstClr val="black"/>
              </a:solidFill>
            </a:endParaRPr>
          </a:p>
        </p:txBody>
      </p:sp>
      <p:sp>
        <p:nvSpPr>
          <p:cNvPr id="12" name="11 Rectángulo redondeado"/>
          <p:cNvSpPr/>
          <p:nvPr/>
        </p:nvSpPr>
        <p:spPr>
          <a:xfrm>
            <a:off x="6864314" y="2552560"/>
            <a:ext cx="792088" cy="576064"/>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13" name="12 CuadroTexto"/>
          <p:cNvSpPr txBox="1"/>
          <p:nvPr/>
        </p:nvSpPr>
        <p:spPr>
          <a:xfrm>
            <a:off x="1689978" y="642918"/>
            <a:ext cx="2629502" cy="369332"/>
          </a:xfrm>
          <a:prstGeom prst="rect">
            <a:avLst/>
          </a:prstGeom>
          <a:noFill/>
        </p:spPr>
        <p:txBody>
          <a:bodyPr wrap="none" rtlCol="0">
            <a:spAutoFit/>
          </a:bodyPr>
          <a:lstStyle/>
          <a:p>
            <a:r>
              <a:rPr lang="es-ES_tradnl" b="1" dirty="0">
                <a:solidFill>
                  <a:srgbClr val="56AA1C"/>
                </a:solidFill>
              </a:rPr>
              <a:t>3</a:t>
            </a:r>
            <a:r>
              <a:rPr lang="es-ES_tradnl" b="1" dirty="0">
                <a:solidFill>
                  <a:srgbClr val="56AA1C"/>
                </a:solidFill>
              </a:rPr>
              <a:t>. </a:t>
            </a:r>
            <a:r>
              <a:rPr lang="es-ES_tradnl" b="1" dirty="0">
                <a:solidFill>
                  <a:srgbClr val="56AA1C"/>
                </a:solidFill>
              </a:rPr>
              <a:t>Modelo de Satisfacción</a:t>
            </a:r>
            <a:endParaRPr lang="es-CO" b="1" dirty="0">
              <a:solidFill>
                <a:srgbClr val="56AA1C"/>
              </a:solidFill>
            </a:endParaRPr>
          </a:p>
        </p:txBody>
      </p:sp>
      <p:sp>
        <p:nvSpPr>
          <p:cNvPr id="14" name="13 Igual que"/>
          <p:cNvSpPr/>
          <p:nvPr/>
        </p:nvSpPr>
        <p:spPr>
          <a:xfrm>
            <a:off x="4934702" y="1621016"/>
            <a:ext cx="554360" cy="360040"/>
          </a:xfrm>
          <a:prstGeom prst="mathEqual">
            <a:avLst/>
          </a:prstGeom>
          <a:solidFill>
            <a:schemeClr val="bg1">
              <a:lumMod val="50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black"/>
              </a:solidFill>
            </a:endParaRPr>
          </a:p>
        </p:txBody>
      </p:sp>
      <p:sp>
        <p:nvSpPr>
          <p:cNvPr id="15" name="Text Box 7"/>
          <p:cNvSpPr txBox="1">
            <a:spLocks noChangeArrowheads="1"/>
          </p:cNvSpPr>
          <p:nvPr/>
        </p:nvSpPr>
        <p:spPr bwMode="auto">
          <a:xfrm>
            <a:off x="2223025" y="1037225"/>
            <a:ext cx="1298575"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s-ES" sz="1100" dirty="0">
                <a:solidFill>
                  <a:prstClr val="black"/>
                </a:solidFill>
              </a:rPr>
              <a:t>5. Índice de satisfacción. </a:t>
            </a:r>
          </a:p>
        </p:txBody>
      </p:sp>
      <p:sp>
        <p:nvSpPr>
          <p:cNvPr id="16" name="15 Rectángulo"/>
          <p:cNvSpPr/>
          <p:nvPr/>
        </p:nvSpPr>
        <p:spPr>
          <a:xfrm>
            <a:off x="2560104" y="5389442"/>
            <a:ext cx="71438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7" name="16 Rectángulo"/>
          <p:cNvSpPr/>
          <p:nvPr/>
        </p:nvSpPr>
        <p:spPr>
          <a:xfrm>
            <a:off x="3988864" y="5410080"/>
            <a:ext cx="1143008" cy="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8" name="17 Rectángulo"/>
          <p:cNvSpPr/>
          <p:nvPr/>
        </p:nvSpPr>
        <p:spPr>
          <a:xfrm>
            <a:off x="5524781" y="5410080"/>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94571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1623945" y="2291737"/>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chemeClr val="tx2">
                      <a:satMod val="155000"/>
                    </a:schemeClr>
                  </a:solidFill>
                  <a:prstDash val="solid"/>
                </a:ln>
                <a:solidFill>
                  <a:schemeClr val="bg2">
                    <a:tint val="85000"/>
                    <a:satMod val="155000"/>
                  </a:schemeClr>
                </a:solidFill>
              </a:rPr>
              <a:t>2. Satisfacción General</a:t>
            </a:r>
          </a:p>
        </p:txBody>
      </p:sp>
      <p:sp>
        <p:nvSpPr>
          <p:cNvPr id="11" name="10 Rectángulo redondeado"/>
          <p:cNvSpPr/>
          <p:nvPr/>
        </p:nvSpPr>
        <p:spPr>
          <a:xfrm>
            <a:off x="1623945" y="3060557"/>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chemeClr val="tx2">
                      <a:satMod val="155000"/>
                    </a:schemeClr>
                  </a:solidFill>
                  <a:prstDash val="solid"/>
                </a:ln>
                <a:solidFill>
                  <a:schemeClr val="bg2">
                    <a:tint val="85000"/>
                    <a:satMod val="155000"/>
                  </a:schemeClr>
                </a:solidFill>
              </a:rPr>
              <a:t>4</a:t>
            </a:r>
            <a:r>
              <a:rPr lang="es-ES" sz="1200" dirty="0" smtClean="0">
                <a:ln w="12700">
                  <a:solidFill>
                    <a:schemeClr val="tx2">
                      <a:satMod val="155000"/>
                    </a:schemeClr>
                  </a:solidFill>
                  <a:prstDash val="solid"/>
                </a:ln>
                <a:solidFill>
                  <a:schemeClr val="bg2">
                    <a:tint val="85000"/>
                    <a:satMod val="155000"/>
                  </a:schemeClr>
                </a:solidFill>
              </a:rPr>
              <a:t>. </a:t>
            </a:r>
            <a:r>
              <a:rPr lang="es-ES" sz="1200" dirty="0">
                <a:ln w="12700">
                  <a:solidFill>
                    <a:schemeClr val="tx2">
                      <a:satMod val="155000"/>
                    </a:schemeClr>
                  </a:solidFill>
                  <a:prstDash val="solid"/>
                </a:ln>
                <a:solidFill>
                  <a:schemeClr val="bg2">
                    <a:tint val="85000"/>
                    <a:satMod val="155000"/>
                  </a:schemeClr>
                </a:solidFill>
              </a:rPr>
              <a:t>Conclusiones</a:t>
            </a:r>
          </a:p>
        </p:txBody>
      </p:sp>
      <p:sp>
        <p:nvSpPr>
          <p:cNvPr id="12" name="11 Rectángulo redondeado"/>
          <p:cNvSpPr/>
          <p:nvPr/>
        </p:nvSpPr>
        <p:spPr>
          <a:xfrm>
            <a:off x="1623945" y="2676147"/>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smtClean="0">
                <a:ln w="12700">
                  <a:solidFill>
                    <a:schemeClr val="tx2">
                      <a:satMod val="155000"/>
                    </a:schemeClr>
                  </a:solidFill>
                  <a:prstDash val="solid"/>
                </a:ln>
                <a:solidFill>
                  <a:schemeClr val="bg2">
                    <a:tint val="85000"/>
                    <a:satMod val="155000"/>
                  </a:schemeClr>
                </a:solidFill>
              </a:rPr>
              <a:t>3. </a:t>
            </a:r>
            <a:r>
              <a:rPr lang="es-ES" sz="1200" dirty="0">
                <a:ln w="12700">
                  <a:solidFill>
                    <a:schemeClr val="tx2">
                      <a:satMod val="155000"/>
                    </a:schemeClr>
                  </a:solidFill>
                  <a:prstDash val="solid"/>
                </a:ln>
                <a:solidFill>
                  <a:schemeClr val="bg2">
                    <a:tint val="85000"/>
                    <a:satMod val="155000"/>
                  </a:schemeClr>
                </a:solidFill>
              </a:rPr>
              <a:t>Demográficos</a:t>
            </a:r>
          </a:p>
        </p:txBody>
      </p:sp>
      <p:sp>
        <p:nvSpPr>
          <p:cNvPr id="15" name="14 Rectángulo redondeado"/>
          <p:cNvSpPr/>
          <p:nvPr/>
        </p:nvSpPr>
        <p:spPr>
          <a:xfrm>
            <a:off x="1611598" y="1940293"/>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a:solidFill>
                    <a:srgbClr val="56AA1C"/>
                  </a:solidFill>
                </a:ln>
                <a:solidFill>
                  <a:srgbClr val="56AA1C"/>
                </a:solidFill>
              </a:rPr>
              <a:t>1. General</a:t>
            </a:r>
          </a:p>
        </p:txBody>
      </p:sp>
    </p:spTree>
    <p:extLst>
      <p:ext uri="{BB962C8B-B14F-4D97-AF65-F5344CB8AC3E}">
        <p14:creationId xmlns:p14="http://schemas.microsoft.com/office/powerpoint/2010/main" val="2370746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4050" y="998730"/>
            <a:ext cx="6372200" cy="523220"/>
          </a:xfrm>
          <a:prstGeom prst="rect">
            <a:avLst/>
          </a:prstGeom>
        </p:spPr>
        <p:txBody>
          <a:bodyPr wrap="square">
            <a:spAutoFit/>
          </a:bodyPr>
          <a:lstStyle/>
          <a:p>
            <a:pPr fontAlgn="base"/>
            <a:r>
              <a:rPr lang="es-VE" sz="1200" dirty="0"/>
              <a:t>¿De los siguientes modelos o servicios cual fue </a:t>
            </a:r>
            <a:r>
              <a:rPr lang="es-VE" sz="1400" b="1" dirty="0">
                <a:effectLst>
                  <a:outerShdw blurRad="38100" dist="38100" dir="2700000" algn="tl">
                    <a:srgbClr val="000000">
                      <a:alpha val="43137"/>
                    </a:srgbClr>
                  </a:outerShdw>
                </a:effectLst>
              </a:rPr>
              <a:t>el último que gestionó usted ante CAJA HONOR?</a:t>
            </a:r>
            <a:endParaRPr lang="es-ES" sz="1400" b="1" dirty="0">
              <a:effectLst>
                <a:outerShdw blurRad="38100" dist="38100" dir="2700000" algn="tl">
                  <a:srgbClr val="000000">
                    <a:alpha val="43137"/>
                  </a:srgbClr>
                </a:outerShdw>
              </a:effectLst>
            </a:endParaRPr>
          </a:p>
        </p:txBody>
      </p:sp>
      <p:graphicFrame>
        <p:nvGraphicFramePr>
          <p:cNvPr id="3" name="28 Tabla"/>
          <p:cNvGraphicFramePr>
            <a:graphicFrameLocks noGrp="1"/>
          </p:cNvGraphicFramePr>
          <p:nvPr>
            <p:extLst/>
          </p:nvPr>
        </p:nvGraphicFramePr>
        <p:xfrm>
          <a:off x="5105890" y="5679251"/>
          <a:ext cx="1212050" cy="512445"/>
        </p:xfrm>
        <a:graphic>
          <a:graphicData uri="http://schemas.openxmlformats.org/drawingml/2006/table">
            <a:tbl>
              <a:tblPr/>
              <a:tblGrid>
                <a:gridCol w="1212050"/>
              </a:tblGrid>
              <a:tr h="2097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p>
                    <a:p>
                      <a:pPr algn="ctr" fontAlgn="ctr"/>
                      <a:r>
                        <a:rPr lang="es-ES" sz="1100" b="1" i="0" u="none" strike="noStrike" dirty="0" smtClean="0">
                          <a:solidFill>
                            <a:srgbClr val="000000"/>
                          </a:solidFill>
                          <a:latin typeface="New Cicle"/>
                        </a:rPr>
                        <a:t>520</a:t>
                      </a:r>
                    </a:p>
                  </a:txBody>
                  <a:tcPr marL="9525" marR="9525" marT="9525" marB="0" anchor="ctr">
                    <a:lnL>
                      <a:noFill/>
                    </a:lnL>
                    <a:lnR>
                      <a:noFill/>
                    </a:lnR>
                    <a:lnT>
                      <a:noFill/>
                    </a:lnT>
                    <a:lnB>
                      <a:noFill/>
                    </a:lnB>
                  </a:tcPr>
                </a:tc>
              </a:tr>
              <a:tr h="167199">
                <a:tc>
                  <a:txBody>
                    <a:bodyPr/>
                    <a:lstStyle/>
                    <a:p>
                      <a:pPr algn="ctr" fontAlgn="ctr"/>
                      <a:endParaRPr lang="es-ES" sz="1100" b="1" i="0" u="none" strike="noStrike" dirty="0" smtClean="0">
                        <a:solidFill>
                          <a:srgbClr val="000000"/>
                        </a:solidFill>
                        <a:latin typeface="New Cicle"/>
                      </a:endParaRPr>
                    </a:p>
                  </a:txBody>
                  <a:tcPr marL="0" marR="0" marT="0" marB="0" anchor="ctr">
                    <a:lnL>
                      <a:noFill/>
                    </a:lnL>
                    <a:lnR>
                      <a:noFill/>
                    </a:lnR>
                    <a:lnT>
                      <a:noFill/>
                    </a:lnT>
                    <a:lnB>
                      <a:noFill/>
                    </a:lnB>
                  </a:tcPr>
                </a:tc>
              </a:tr>
            </a:tbl>
          </a:graphicData>
        </a:graphic>
      </p:graphicFrame>
      <p:graphicFrame>
        <p:nvGraphicFramePr>
          <p:cNvPr id="4" name="3 Gráfico"/>
          <p:cNvGraphicFramePr/>
          <p:nvPr>
            <p:extLst/>
          </p:nvPr>
        </p:nvGraphicFramePr>
        <p:xfrm>
          <a:off x="2875058" y="1384758"/>
          <a:ext cx="6885765" cy="4185465"/>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174888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Tree>
    <p:extLst>
      <p:ext uri="{BB962C8B-B14F-4D97-AF65-F5344CB8AC3E}">
        <p14:creationId xmlns:p14="http://schemas.microsoft.com/office/powerpoint/2010/main" val="3597261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74050" y="998731"/>
            <a:ext cx="4572000" cy="276999"/>
          </a:xfrm>
          <a:prstGeom prst="rect">
            <a:avLst/>
          </a:prstGeom>
        </p:spPr>
        <p:txBody>
          <a:bodyPr>
            <a:spAutoFit/>
          </a:bodyPr>
          <a:lstStyle/>
          <a:p>
            <a:pPr fontAlgn="base"/>
            <a:r>
              <a:rPr lang="es-VE" sz="1200" dirty="0"/>
              <a:t>¿</a:t>
            </a:r>
            <a:r>
              <a:rPr lang="es-VE" sz="1200" dirty="0"/>
              <a:t>Por qué medio se enteró usted sobre este modelo o servicio? </a:t>
            </a:r>
            <a:r>
              <a:rPr lang="es-VE" sz="1200" b="1" dirty="0"/>
              <a:t> </a:t>
            </a:r>
            <a:endParaRPr lang="es-ES" sz="1200" dirty="0"/>
          </a:p>
        </p:txBody>
      </p:sp>
      <p:graphicFrame>
        <p:nvGraphicFramePr>
          <p:cNvPr id="3" name="28 Tabla"/>
          <p:cNvGraphicFramePr>
            <a:graphicFrameLocks noGrp="1"/>
          </p:cNvGraphicFramePr>
          <p:nvPr>
            <p:extLst/>
          </p:nvPr>
        </p:nvGraphicFramePr>
        <p:xfrm>
          <a:off x="5105890" y="5679251"/>
          <a:ext cx="1212050" cy="512445"/>
        </p:xfrm>
        <a:graphic>
          <a:graphicData uri="http://schemas.openxmlformats.org/drawingml/2006/table">
            <a:tbl>
              <a:tblPr/>
              <a:tblGrid>
                <a:gridCol w="1212050"/>
              </a:tblGrid>
              <a:tr h="20979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p>
                    <a:p>
                      <a:pPr algn="ctr" fontAlgn="ctr"/>
                      <a:r>
                        <a:rPr lang="es-ES" sz="1100" b="1" i="0" u="none" strike="noStrike" dirty="0" smtClean="0">
                          <a:solidFill>
                            <a:srgbClr val="000000"/>
                          </a:solidFill>
                          <a:latin typeface="New Cicle"/>
                        </a:rPr>
                        <a:t>520</a:t>
                      </a:r>
                    </a:p>
                  </a:txBody>
                  <a:tcPr marL="9525" marR="9525" marT="9525" marB="0" anchor="ctr">
                    <a:lnL>
                      <a:noFill/>
                    </a:lnL>
                    <a:lnR>
                      <a:noFill/>
                    </a:lnR>
                    <a:lnT>
                      <a:noFill/>
                    </a:lnT>
                    <a:lnB>
                      <a:noFill/>
                    </a:lnB>
                  </a:tcPr>
                </a:tc>
              </a:tr>
              <a:tr h="167199">
                <a:tc>
                  <a:txBody>
                    <a:bodyPr/>
                    <a:lstStyle/>
                    <a:p>
                      <a:pPr algn="ctr" fontAlgn="ctr"/>
                      <a:endParaRPr lang="es-ES" sz="1100" b="1" i="0" u="none" strike="noStrike" dirty="0" smtClean="0">
                        <a:solidFill>
                          <a:srgbClr val="000000"/>
                        </a:solidFill>
                        <a:latin typeface="New Cicle"/>
                      </a:endParaRPr>
                    </a:p>
                  </a:txBody>
                  <a:tcPr marL="0" marR="0" marT="0" marB="0" anchor="ctr">
                    <a:lnL>
                      <a:noFill/>
                    </a:lnL>
                    <a:lnR>
                      <a:noFill/>
                    </a:lnR>
                    <a:lnT>
                      <a:noFill/>
                    </a:lnT>
                    <a:lnB>
                      <a:noFill/>
                    </a:lnB>
                  </a:tcPr>
                </a:tc>
              </a:tr>
            </a:tbl>
          </a:graphicData>
        </a:graphic>
      </p:graphicFrame>
      <p:graphicFrame>
        <p:nvGraphicFramePr>
          <p:cNvPr id="4" name="3 Gráfico"/>
          <p:cNvGraphicFramePr/>
          <p:nvPr>
            <p:extLst/>
          </p:nvPr>
        </p:nvGraphicFramePr>
        <p:xfrm>
          <a:off x="3620725" y="1403776"/>
          <a:ext cx="4500500" cy="4185465"/>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174888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Tree>
    <p:extLst>
      <p:ext uri="{BB962C8B-B14F-4D97-AF65-F5344CB8AC3E}">
        <p14:creationId xmlns:p14="http://schemas.microsoft.com/office/powerpoint/2010/main" val="3469127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20526" y="1038234"/>
            <a:ext cx="7515835" cy="461665"/>
          </a:xfrm>
          <a:prstGeom prst="rect">
            <a:avLst/>
          </a:prstGeom>
        </p:spPr>
        <p:txBody>
          <a:bodyPr wrap="square">
            <a:spAutoFit/>
          </a:bodyPr>
          <a:lstStyle/>
          <a:p>
            <a:pPr fontAlgn="base"/>
            <a:r>
              <a:rPr lang="es-VE" sz="1200" dirty="0"/>
              <a:t>Una vez radicados los documentos en Caja Honor, ¿en cuál de las siguientes opciones está el tiempo que demoró su trámite de vivienda?</a:t>
            </a:r>
            <a:r>
              <a:rPr lang="es-VE" sz="1200" b="1" dirty="0"/>
              <a:t> </a:t>
            </a:r>
            <a:r>
              <a:rPr lang="es-VE" sz="1200" b="1" dirty="0"/>
              <a:t> </a:t>
            </a:r>
            <a:endParaRPr lang="es-ES" sz="1200" dirty="0"/>
          </a:p>
        </p:txBody>
      </p:sp>
      <p:graphicFrame>
        <p:nvGraphicFramePr>
          <p:cNvPr id="4" name="3 Gráfico"/>
          <p:cNvGraphicFramePr/>
          <p:nvPr>
            <p:extLst/>
          </p:nvPr>
        </p:nvGraphicFramePr>
        <p:xfrm>
          <a:off x="2495601" y="1898999"/>
          <a:ext cx="5085565" cy="4365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8 Tabla"/>
          <p:cNvGraphicFramePr>
            <a:graphicFrameLocks noGrp="1"/>
          </p:cNvGraphicFramePr>
          <p:nvPr>
            <p:extLst/>
          </p:nvPr>
        </p:nvGraphicFramePr>
        <p:xfrm>
          <a:off x="1820525" y="5499231"/>
          <a:ext cx="762000" cy="545075"/>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p>
                    <a:p>
                      <a:pPr algn="ctr" fontAlgn="ctr"/>
                      <a:r>
                        <a:rPr lang="es-ES" sz="1100" b="1" i="0" u="none" strike="noStrike" dirty="0" smtClean="0">
                          <a:solidFill>
                            <a:srgbClr val="000000"/>
                          </a:solidFill>
                          <a:latin typeface="New Cicle"/>
                        </a:rPr>
                        <a:t>520</a:t>
                      </a:r>
                    </a:p>
                  </a:txBody>
                  <a:tcPr marL="9525" marR="9525" marT="9525" marB="0" anchor="ctr">
                    <a:lnL>
                      <a:noFill/>
                    </a:lnL>
                    <a:lnR>
                      <a:noFill/>
                    </a:lnR>
                    <a:lnT>
                      <a:noFill/>
                    </a:lnT>
                    <a:lnB>
                      <a:noFill/>
                    </a:lnB>
                  </a:tcPr>
                </a:tc>
              </a:tr>
              <a:tr h="200270">
                <a:tc>
                  <a:txBody>
                    <a:bodyPr/>
                    <a:lstStyle/>
                    <a:p>
                      <a:pPr algn="ctr" fontAlgn="ctr"/>
                      <a:endParaRPr lang="es-ES" sz="1100" b="1" i="0" u="none" strike="noStrike" dirty="0" smtClean="0">
                        <a:solidFill>
                          <a:srgbClr val="000000"/>
                        </a:solidFill>
                        <a:latin typeface="New Cicle"/>
                      </a:endParaRPr>
                    </a:p>
                  </a:txBody>
                  <a:tcPr marL="0" marR="0" marT="0" marB="0" anchor="ctr">
                    <a:lnL>
                      <a:noFill/>
                    </a:lnL>
                    <a:lnR>
                      <a:noFill/>
                    </a:lnR>
                    <a:lnT>
                      <a:noFill/>
                    </a:lnT>
                    <a:lnB>
                      <a:noFill/>
                    </a:lnB>
                  </a:tcPr>
                </a:tc>
              </a:tr>
            </a:tbl>
          </a:graphicData>
        </a:graphic>
      </p:graphicFrame>
      <p:sp>
        <p:nvSpPr>
          <p:cNvPr id="5" name="4 CuadroTexto"/>
          <p:cNvSpPr txBox="1"/>
          <p:nvPr/>
        </p:nvSpPr>
        <p:spPr>
          <a:xfrm>
            <a:off x="1662289" y="593685"/>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pic>
        <p:nvPicPr>
          <p:cNvPr id="21506" name="Picture 2" descr="http://www.coacsanmiguel.fin.ec/coopweb1/images/stories/Fincamex_casa_credito-fovisss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181" y="3338991"/>
            <a:ext cx="2516425" cy="229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77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20526" y="1056370"/>
            <a:ext cx="4545505" cy="276999"/>
          </a:xfrm>
          <a:prstGeom prst="rect">
            <a:avLst/>
          </a:prstGeom>
        </p:spPr>
        <p:txBody>
          <a:bodyPr wrap="square">
            <a:spAutoFit/>
          </a:bodyPr>
          <a:lstStyle/>
          <a:p>
            <a:pPr fontAlgn="base"/>
            <a:r>
              <a:rPr lang="es-VE" sz="1200" dirty="0"/>
              <a:t>Qué </a:t>
            </a:r>
            <a:r>
              <a:rPr lang="es-VE" sz="1200" dirty="0"/>
              <a:t>otro trámite o solicitud ha realizado usted ante </a:t>
            </a:r>
            <a:r>
              <a:rPr lang="es-VE" sz="1200" dirty="0"/>
              <a:t>CAJA HONOR. </a:t>
            </a:r>
            <a:r>
              <a:rPr lang="es-VE" sz="1200" b="1" dirty="0"/>
              <a:t> </a:t>
            </a:r>
            <a:r>
              <a:rPr lang="es-VE" sz="1200" dirty="0"/>
              <a:t> </a:t>
            </a:r>
            <a:endParaRPr lang="es-ES" sz="1200" dirty="0"/>
          </a:p>
        </p:txBody>
      </p:sp>
      <p:graphicFrame>
        <p:nvGraphicFramePr>
          <p:cNvPr id="3" name="28 Tabla"/>
          <p:cNvGraphicFramePr>
            <a:graphicFrameLocks noGrp="1"/>
          </p:cNvGraphicFramePr>
          <p:nvPr>
            <p:extLst/>
          </p:nvPr>
        </p:nvGraphicFramePr>
        <p:xfrm>
          <a:off x="4565830" y="5544235"/>
          <a:ext cx="762000" cy="504056"/>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p>
                  </a:txBody>
                  <a:tcPr marL="9525" marR="9525" marT="9525" marB="0" anchor="ctr">
                    <a:lnL>
                      <a:noFill/>
                    </a:lnL>
                    <a:lnR>
                      <a:noFill/>
                    </a:lnR>
                    <a:lnT>
                      <a:noFill/>
                    </a:lnT>
                    <a:lnB>
                      <a:noFill/>
                    </a:lnB>
                  </a:tcPr>
                </a:tc>
              </a:tr>
              <a:tr h="200270">
                <a:tc>
                  <a:txBody>
                    <a:bodyPr/>
                    <a:lstStyle/>
                    <a:p>
                      <a:pPr algn="ctr" fontAlgn="ctr"/>
                      <a:r>
                        <a:rPr lang="es-ES" sz="1100" b="1" i="0" u="none" strike="noStrike" dirty="0" smtClean="0">
                          <a:solidFill>
                            <a:srgbClr val="000000"/>
                          </a:solidFill>
                          <a:latin typeface="New Cicle"/>
                        </a:rPr>
                        <a:t>520</a:t>
                      </a:r>
                    </a:p>
                  </a:txBody>
                  <a:tcPr marL="0" marR="0" marT="0" marB="0" anchor="ctr">
                    <a:lnL>
                      <a:noFill/>
                    </a:lnL>
                    <a:lnR>
                      <a:noFill/>
                    </a:lnR>
                    <a:lnT>
                      <a:noFill/>
                    </a:lnT>
                    <a:lnB>
                      <a:noFill/>
                    </a:lnB>
                  </a:tcPr>
                </a:tc>
              </a:tr>
            </a:tbl>
          </a:graphicData>
        </a:graphic>
      </p:graphicFrame>
      <p:graphicFrame>
        <p:nvGraphicFramePr>
          <p:cNvPr id="4" name="3 Gráfico"/>
          <p:cNvGraphicFramePr/>
          <p:nvPr>
            <p:extLst/>
          </p:nvPr>
        </p:nvGraphicFramePr>
        <p:xfrm>
          <a:off x="1820525" y="1518035"/>
          <a:ext cx="5085566" cy="4365145"/>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906090" y="1056369"/>
            <a:ext cx="3330370" cy="461665"/>
          </a:xfrm>
          <a:prstGeom prst="rect">
            <a:avLst/>
          </a:prstGeom>
        </p:spPr>
        <p:txBody>
          <a:bodyPr wrap="square">
            <a:spAutoFit/>
          </a:bodyPr>
          <a:lstStyle/>
          <a:p>
            <a:pPr fontAlgn="base"/>
            <a:r>
              <a:rPr lang="es-VE" sz="1200" dirty="0"/>
              <a:t>¿</a:t>
            </a:r>
            <a:r>
              <a:rPr lang="es-VE" sz="1200" dirty="0"/>
              <a:t>Estaría dispuesto a aumentar el porcentaje de ahorro voluntario? </a:t>
            </a:r>
            <a:r>
              <a:rPr lang="es-VE" sz="1200" b="1" dirty="0"/>
              <a:t> </a:t>
            </a:r>
            <a:endParaRPr lang="es-ES" sz="1200" dirty="0"/>
          </a:p>
        </p:txBody>
      </p:sp>
      <p:graphicFrame>
        <p:nvGraphicFramePr>
          <p:cNvPr id="6" name="5 Gráfico"/>
          <p:cNvGraphicFramePr/>
          <p:nvPr>
            <p:extLst/>
          </p:nvPr>
        </p:nvGraphicFramePr>
        <p:xfrm>
          <a:off x="7293133" y="1943836"/>
          <a:ext cx="2808312" cy="2282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Tabla"/>
          <p:cNvGraphicFramePr>
            <a:graphicFrameLocks noGrp="1"/>
          </p:cNvGraphicFramePr>
          <p:nvPr>
            <p:extLst/>
          </p:nvPr>
        </p:nvGraphicFramePr>
        <p:xfrm>
          <a:off x="8274242" y="4318867"/>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8" name="7 CuadroTexto"/>
          <p:cNvSpPr txBox="1"/>
          <p:nvPr/>
        </p:nvSpPr>
        <p:spPr>
          <a:xfrm>
            <a:off x="1613872"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Tree>
    <p:extLst>
      <p:ext uri="{BB962C8B-B14F-4D97-AF65-F5344CB8AC3E}">
        <p14:creationId xmlns:p14="http://schemas.microsoft.com/office/powerpoint/2010/main" val="1072615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65530" y="1056135"/>
            <a:ext cx="3671900" cy="461665"/>
          </a:xfrm>
          <a:prstGeom prst="rect">
            <a:avLst/>
          </a:prstGeom>
        </p:spPr>
        <p:txBody>
          <a:bodyPr wrap="square">
            <a:spAutoFit/>
          </a:bodyPr>
          <a:lstStyle/>
          <a:p>
            <a:pPr fontAlgn="base"/>
            <a:r>
              <a:rPr lang="es-VE" sz="1200" dirty="0"/>
              <a:t>¿</a:t>
            </a:r>
            <a:r>
              <a:rPr lang="es-VE" sz="1200" dirty="0"/>
              <a:t>Ha recibido el extracto vía correo electrónico de su cuenta de aportes o cesantías? </a:t>
            </a:r>
            <a:r>
              <a:rPr lang="es-VE" sz="1200" b="1" dirty="0"/>
              <a:t> </a:t>
            </a:r>
            <a:endParaRPr lang="es-ES" sz="1200" dirty="0"/>
          </a:p>
        </p:txBody>
      </p:sp>
      <p:graphicFrame>
        <p:nvGraphicFramePr>
          <p:cNvPr id="3" name="2 Gráfico"/>
          <p:cNvGraphicFramePr/>
          <p:nvPr>
            <p:extLst/>
          </p:nvPr>
        </p:nvGraphicFramePr>
        <p:xfrm>
          <a:off x="2009546" y="1538791"/>
          <a:ext cx="2808312" cy="2282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a"/>
          <p:cNvGraphicFramePr>
            <a:graphicFrameLocks noGrp="1"/>
          </p:cNvGraphicFramePr>
          <p:nvPr>
            <p:extLst/>
          </p:nvPr>
        </p:nvGraphicFramePr>
        <p:xfrm>
          <a:off x="4466819" y="2501897"/>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8" name="7 Rectángulo"/>
          <p:cNvSpPr/>
          <p:nvPr/>
        </p:nvSpPr>
        <p:spPr>
          <a:xfrm>
            <a:off x="6564560" y="1023701"/>
            <a:ext cx="3671900" cy="461665"/>
          </a:xfrm>
          <a:prstGeom prst="rect">
            <a:avLst/>
          </a:prstGeom>
        </p:spPr>
        <p:txBody>
          <a:bodyPr wrap="square">
            <a:spAutoFit/>
          </a:bodyPr>
          <a:lstStyle/>
          <a:p>
            <a:pPr fontAlgn="base"/>
            <a:r>
              <a:rPr lang="es-ES" sz="1200" b="1" dirty="0"/>
              <a:t>¿</a:t>
            </a:r>
            <a:r>
              <a:rPr lang="es-ES" sz="1200" dirty="0"/>
              <a:t>Le gustaría recibir el extracto </a:t>
            </a:r>
            <a:r>
              <a:rPr lang="es-VE" sz="1200" dirty="0"/>
              <a:t>vía correo electrónico de su cuenta de aportes o cesantías?</a:t>
            </a:r>
            <a:endParaRPr lang="es-ES" sz="1200" dirty="0"/>
          </a:p>
        </p:txBody>
      </p:sp>
      <p:graphicFrame>
        <p:nvGraphicFramePr>
          <p:cNvPr id="9" name="8 Gráfico"/>
          <p:cNvGraphicFramePr/>
          <p:nvPr>
            <p:extLst/>
          </p:nvPr>
        </p:nvGraphicFramePr>
        <p:xfrm>
          <a:off x="6699575" y="1478322"/>
          <a:ext cx="2808312" cy="2282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Tabla"/>
          <p:cNvGraphicFramePr>
            <a:graphicFrameLocks noGrp="1"/>
          </p:cNvGraphicFramePr>
          <p:nvPr>
            <p:extLst/>
          </p:nvPr>
        </p:nvGraphicFramePr>
        <p:xfrm>
          <a:off x="9156848" y="2473662"/>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326</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11" name="10 Rectángulo"/>
          <p:cNvSpPr/>
          <p:nvPr/>
        </p:nvSpPr>
        <p:spPr>
          <a:xfrm>
            <a:off x="2090555" y="3713152"/>
            <a:ext cx="3761910" cy="461665"/>
          </a:xfrm>
          <a:prstGeom prst="rect">
            <a:avLst/>
          </a:prstGeom>
        </p:spPr>
        <p:txBody>
          <a:bodyPr wrap="square">
            <a:spAutoFit/>
          </a:bodyPr>
          <a:lstStyle/>
          <a:p>
            <a:r>
              <a:rPr lang="es-ES" sz="1200" b="1" dirty="0"/>
              <a:t>¿</a:t>
            </a:r>
            <a:r>
              <a:rPr lang="es-ES" sz="1200" dirty="0"/>
              <a:t>Cómo le gustaría recibir la información de cesantías y ahorros?</a:t>
            </a:r>
            <a:r>
              <a:rPr lang="es-ES" sz="1200" b="1" dirty="0"/>
              <a:t> </a:t>
            </a:r>
            <a:r>
              <a:rPr lang="es-ES" sz="1200" b="1" dirty="0"/>
              <a:t> .</a:t>
            </a:r>
            <a:endParaRPr lang="es-ES" sz="1200" dirty="0"/>
          </a:p>
        </p:txBody>
      </p:sp>
      <p:graphicFrame>
        <p:nvGraphicFramePr>
          <p:cNvPr id="12" name="7 Tabla"/>
          <p:cNvGraphicFramePr>
            <a:graphicFrameLocks noGrp="1"/>
          </p:cNvGraphicFramePr>
          <p:nvPr>
            <p:extLst/>
          </p:nvPr>
        </p:nvGraphicFramePr>
        <p:xfrm>
          <a:off x="2675621" y="4563055"/>
          <a:ext cx="2565285" cy="666146"/>
        </p:xfrm>
        <a:graphic>
          <a:graphicData uri="http://schemas.openxmlformats.org/drawingml/2006/table">
            <a:tbl>
              <a:tblPr firstRow="1" bandRow="1">
                <a:tableStyleId>{5C22544A-7EE6-4342-B048-85BDC9FD1C3A}</a:tableStyleId>
              </a:tblPr>
              <a:tblGrid>
                <a:gridCol w="2010079"/>
                <a:gridCol w="555206"/>
              </a:tblGrid>
              <a:tr h="240902">
                <a:tc>
                  <a:txBody>
                    <a:bodyPr/>
                    <a:lstStyle/>
                    <a:p>
                      <a:pPr algn="ctr" fontAlgn="t"/>
                      <a:r>
                        <a:rPr lang="es-CO" sz="1400" b="1" i="0" u="none" strike="noStrike" kern="1200" dirty="0" smtClean="0">
                          <a:solidFill>
                            <a:schemeClr val="lt1"/>
                          </a:solidFill>
                          <a:effectLst/>
                          <a:latin typeface="+mn-lt"/>
                          <a:ea typeface="+mn-ea"/>
                          <a:cs typeface="+mn-cs"/>
                        </a:rPr>
                        <a:t>Medio</a:t>
                      </a:r>
                      <a:endParaRPr lang="es-CO" sz="1400" b="1" i="0" u="none" strike="noStrike" kern="1200" dirty="0">
                        <a:solidFill>
                          <a:schemeClr val="lt1"/>
                        </a:solidFill>
                        <a:effectLst/>
                        <a:latin typeface="+mn-lt"/>
                        <a:ea typeface="+mn-ea"/>
                        <a:cs typeface="+mn-cs"/>
                      </a:endParaRPr>
                    </a:p>
                  </a:txBody>
                  <a:tcPr marL="9525" marR="9525" marT="9525" marB="0" anchor="ctr"/>
                </a:tc>
                <a:tc>
                  <a:txBody>
                    <a:bodyPr/>
                    <a:lstStyle/>
                    <a:p>
                      <a:pPr algn="ctr" fontAlgn="ctr"/>
                      <a:r>
                        <a:rPr lang="es-CO" sz="1400" u="none" strike="noStrike" dirty="0" smtClean="0">
                          <a:effectLst/>
                          <a:latin typeface="+mn-lt"/>
                        </a:rPr>
                        <a:t>%</a:t>
                      </a:r>
                      <a:endParaRPr lang="es-CO" sz="1400" b="1" i="0" u="none" strike="noStrike" dirty="0">
                        <a:effectLst/>
                        <a:latin typeface="+mn-lt"/>
                      </a:endParaRPr>
                    </a:p>
                  </a:txBody>
                  <a:tcPr marL="9525" marR="9525" marT="9525" marB="0" anchor="ctr"/>
                </a:tc>
              </a:tr>
              <a:tr h="212622">
                <a:tc>
                  <a:txBody>
                    <a:bodyPr/>
                    <a:lstStyle/>
                    <a:p>
                      <a:pPr algn="ctr" fontAlgn="t"/>
                      <a:r>
                        <a:rPr lang="es-ES" sz="1100" b="0" i="0" u="none" strike="noStrike" dirty="0">
                          <a:solidFill>
                            <a:srgbClr val="000000"/>
                          </a:solidFill>
                          <a:effectLst/>
                          <a:latin typeface="+mn-lt"/>
                        </a:rPr>
                        <a:t>Correo electrónico</a:t>
                      </a:r>
                    </a:p>
                  </a:txBody>
                  <a:tcPr marL="0" marR="0" marT="0" marB="0" anchor="ctr"/>
                </a:tc>
                <a:tc>
                  <a:txBody>
                    <a:bodyPr/>
                    <a:lstStyle/>
                    <a:p>
                      <a:pPr algn="ctr" fontAlgn="ctr"/>
                      <a:r>
                        <a:rPr lang="es-ES" sz="1000" b="0" i="0" u="none" strike="noStrike">
                          <a:solidFill>
                            <a:srgbClr val="000000"/>
                          </a:solidFill>
                          <a:effectLst/>
                          <a:latin typeface="+mn-lt"/>
                        </a:rPr>
                        <a:t>64,2%</a:t>
                      </a:r>
                    </a:p>
                  </a:txBody>
                  <a:tcPr marL="0" marR="0" marT="0" marB="0" anchor="ctr"/>
                </a:tc>
              </a:tr>
              <a:tr h="212622">
                <a:tc>
                  <a:txBody>
                    <a:bodyPr/>
                    <a:lstStyle/>
                    <a:p>
                      <a:pPr algn="ctr" fontAlgn="t"/>
                      <a:r>
                        <a:rPr lang="es-ES" sz="1100" b="0" i="0" u="none" strike="noStrike" dirty="0">
                          <a:solidFill>
                            <a:srgbClr val="000000"/>
                          </a:solidFill>
                          <a:effectLst/>
                          <a:latin typeface="+mn-lt"/>
                        </a:rPr>
                        <a:t>Medio físico</a:t>
                      </a:r>
                    </a:p>
                  </a:txBody>
                  <a:tcPr marL="0" marR="0" marT="0" marB="0" anchor="ctr"/>
                </a:tc>
                <a:tc>
                  <a:txBody>
                    <a:bodyPr/>
                    <a:lstStyle/>
                    <a:p>
                      <a:pPr algn="ctr" fontAlgn="ctr"/>
                      <a:r>
                        <a:rPr lang="es-ES" sz="1000" b="0" i="0" u="none" strike="noStrike" dirty="0">
                          <a:solidFill>
                            <a:srgbClr val="000000"/>
                          </a:solidFill>
                          <a:effectLst/>
                          <a:latin typeface="+mn-lt"/>
                        </a:rPr>
                        <a:t>35,8%</a:t>
                      </a:r>
                    </a:p>
                  </a:txBody>
                  <a:tcPr marL="0" marR="0" marT="0" marB="0" anchor="ctr"/>
                </a:tc>
              </a:tr>
            </a:tbl>
          </a:graphicData>
        </a:graphic>
      </p:graphicFrame>
      <p:sp>
        <p:nvSpPr>
          <p:cNvPr id="13" name="Rectángulo 18"/>
          <p:cNvSpPr/>
          <p:nvPr/>
        </p:nvSpPr>
        <p:spPr>
          <a:xfrm>
            <a:off x="3819092" y="5464117"/>
            <a:ext cx="460382" cy="461665"/>
          </a:xfrm>
          <a:prstGeom prst="rect">
            <a:avLst/>
          </a:prstGeom>
        </p:spPr>
        <p:txBody>
          <a:bodyPr wrap="none">
            <a:spAutoFit/>
          </a:bodyPr>
          <a:lstStyle/>
          <a:p>
            <a:pPr algn="ctr" fontAlgn="ctr"/>
            <a:r>
              <a:rPr lang="es-ES" sz="1200" b="1" dirty="0">
                <a:solidFill>
                  <a:srgbClr val="000000"/>
                </a:solidFill>
                <a:latin typeface="New Cicle"/>
              </a:rPr>
              <a:t>Base</a:t>
            </a:r>
          </a:p>
          <a:p>
            <a:pPr algn="ctr" fontAlgn="ctr"/>
            <a:r>
              <a:rPr lang="es-ES" sz="1200" b="1" dirty="0">
                <a:solidFill>
                  <a:srgbClr val="000000"/>
                </a:solidFill>
                <a:latin typeface="New Cicle"/>
              </a:rPr>
              <a:t>520</a:t>
            </a:r>
          </a:p>
        </p:txBody>
      </p:sp>
      <p:sp>
        <p:nvSpPr>
          <p:cNvPr id="14" name="13 CuadroTexto"/>
          <p:cNvSpPr txBox="1"/>
          <p:nvPr/>
        </p:nvSpPr>
        <p:spPr>
          <a:xfrm>
            <a:off x="165887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pic>
        <p:nvPicPr>
          <p:cNvPr id="36866" name="Picture 2" descr="http://tics.org.mx/share/curso-correo-electronic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8850" y="3786207"/>
            <a:ext cx="1895803" cy="1701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35591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9254" y="1268761"/>
            <a:ext cx="5175575" cy="276999"/>
          </a:xfrm>
          <a:prstGeom prst="rect">
            <a:avLst/>
          </a:prstGeom>
        </p:spPr>
        <p:txBody>
          <a:bodyPr wrap="square">
            <a:spAutoFit/>
          </a:bodyPr>
          <a:lstStyle/>
          <a:p>
            <a:pPr fontAlgn="base"/>
            <a:r>
              <a:rPr lang="es-VE" sz="1200" dirty="0"/>
              <a:t>¿</a:t>
            </a:r>
            <a:r>
              <a:rPr lang="es-VE" sz="1200" dirty="0"/>
              <a:t>Cuántas veces ha recibido su extracto vía correo electrónico? </a:t>
            </a:r>
            <a:r>
              <a:rPr lang="es-VE" sz="1200" b="1" dirty="0"/>
              <a:t> </a:t>
            </a:r>
            <a:endParaRPr lang="es-ES" sz="1200" dirty="0"/>
          </a:p>
        </p:txBody>
      </p:sp>
      <p:sp>
        <p:nvSpPr>
          <p:cNvPr id="4" name="3 CuadroTexto"/>
          <p:cNvSpPr txBox="1"/>
          <p:nvPr/>
        </p:nvSpPr>
        <p:spPr>
          <a:xfrm>
            <a:off x="165887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
        <p:nvSpPr>
          <p:cNvPr id="5" name="Rectángulo 18"/>
          <p:cNvSpPr/>
          <p:nvPr/>
        </p:nvSpPr>
        <p:spPr>
          <a:xfrm>
            <a:off x="5555940" y="4586198"/>
            <a:ext cx="460382" cy="461665"/>
          </a:xfrm>
          <a:prstGeom prst="rect">
            <a:avLst/>
          </a:prstGeom>
        </p:spPr>
        <p:txBody>
          <a:bodyPr wrap="none">
            <a:spAutoFit/>
          </a:bodyPr>
          <a:lstStyle/>
          <a:p>
            <a:pPr algn="ctr" fontAlgn="ctr"/>
            <a:r>
              <a:rPr lang="es-ES" sz="1200" b="1" dirty="0">
                <a:solidFill>
                  <a:srgbClr val="000000"/>
                </a:solidFill>
                <a:latin typeface="New Cicle"/>
              </a:rPr>
              <a:t>Base</a:t>
            </a:r>
          </a:p>
          <a:p>
            <a:pPr algn="ctr" fontAlgn="ctr"/>
            <a:r>
              <a:rPr lang="es-ES" sz="1200" b="1" dirty="0">
                <a:solidFill>
                  <a:srgbClr val="000000"/>
                </a:solidFill>
                <a:latin typeface="New Cicle"/>
              </a:rPr>
              <a:t>194</a:t>
            </a:r>
            <a:endParaRPr lang="es-ES" sz="1200" b="1" dirty="0">
              <a:solidFill>
                <a:srgbClr val="000000"/>
              </a:solidFill>
              <a:latin typeface="New Cicle"/>
            </a:endParaRPr>
          </a:p>
        </p:txBody>
      </p:sp>
      <p:pic>
        <p:nvPicPr>
          <p:cNvPr id="22530" name="Picture 2" descr="http://www.tuexperto.com/wp-content/uploads/2012/02/acuse-de-recibo-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6241" y="2708920"/>
            <a:ext cx="1575175" cy="21081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a 5"/>
          <p:cNvGraphicFramePr>
            <a:graphicFrameLocks noGrp="1"/>
          </p:cNvGraphicFramePr>
          <p:nvPr>
            <p:extLst/>
          </p:nvPr>
        </p:nvGraphicFramePr>
        <p:xfrm>
          <a:off x="3845750" y="1943835"/>
          <a:ext cx="3574380" cy="2560320"/>
        </p:xfrm>
        <a:graphic>
          <a:graphicData uri="http://schemas.openxmlformats.org/drawingml/2006/table">
            <a:tbl>
              <a:tblPr>
                <a:tableStyleId>{3C2FFA5D-87B4-456A-9821-1D502468CF0F}</a:tableStyleId>
              </a:tblPr>
              <a:tblGrid>
                <a:gridCol w="945105"/>
                <a:gridCol w="2629275"/>
              </a:tblGrid>
              <a:tr h="165791">
                <a:tc>
                  <a:txBody>
                    <a:bodyPr/>
                    <a:lstStyle/>
                    <a:p>
                      <a:pPr algn="ctr" fontAlgn="t"/>
                      <a:r>
                        <a:rPr lang="es-ES" sz="1200" u="none" strike="noStrike" dirty="0">
                          <a:effectLst/>
                        </a:rPr>
                        <a:t>1</a:t>
                      </a:r>
                      <a:endParaRPr lang="es-ES" sz="1200" b="0" i="0" u="none" strike="noStrike" dirty="0">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dirty="0">
                          <a:effectLst/>
                        </a:rPr>
                        <a:t>24,7%</a:t>
                      </a:r>
                      <a:endParaRPr lang="es-ES" sz="1200" b="0" i="0" u="none" strike="noStrike" dirty="0">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2</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25,8%</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3</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25,8%</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4</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7,2%</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5</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3,6%</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6</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4,6%</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7</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8</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1,5%</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9</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0,5%</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2,6%</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12</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1,0%</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18</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0,5%</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20</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a:effectLst/>
                        </a:rPr>
                        <a:t>0,5%</a:t>
                      </a:r>
                      <a:endParaRPr lang="es-ES" sz="1200" b="0" i="0" u="none" strike="noStrike">
                        <a:solidFill>
                          <a:srgbClr val="000000"/>
                        </a:solidFill>
                        <a:effectLst/>
                        <a:latin typeface="Arial" panose="020B0604020202020204" pitchFamily="34" charset="0"/>
                      </a:endParaRPr>
                    </a:p>
                  </a:txBody>
                  <a:tcPr marL="0" marR="0" marT="0" marB="0" anchor="ctr"/>
                </a:tc>
              </a:tr>
              <a:tr h="165791">
                <a:tc>
                  <a:txBody>
                    <a:bodyPr/>
                    <a:lstStyle/>
                    <a:p>
                      <a:pPr algn="ctr" fontAlgn="t"/>
                      <a:r>
                        <a:rPr lang="es-ES" sz="1200" u="none" strike="noStrike">
                          <a:effectLst/>
                        </a:rPr>
                        <a:t>30</a:t>
                      </a:r>
                      <a:endParaRPr lang="es-ES" sz="1200" b="0" i="0" u="none" strike="noStrike">
                        <a:solidFill>
                          <a:srgbClr val="000000"/>
                        </a:solidFill>
                        <a:effectLst/>
                        <a:latin typeface="Arial" panose="020B0604020202020204" pitchFamily="34" charset="0"/>
                      </a:endParaRPr>
                    </a:p>
                  </a:txBody>
                  <a:tcPr marL="0" marR="0" marT="0" marB="0"/>
                </a:tc>
                <a:tc>
                  <a:txBody>
                    <a:bodyPr/>
                    <a:lstStyle/>
                    <a:p>
                      <a:pPr algn="ctr" fontAlgn="ctr"/>
                      <a:r>
                        <a:rPr lang="es-ES" sz="1200" u="none" strike="noStrike" dirty="0">
                          <a:effectLst/>
                        </a:rPr>
                        <a:t>0,5%</a:t>
                      </a:r>
                      <a:endParaRPr lang="es-ES" sz="1200" b="0" i="0" u="none" strike="noStrike" dirty="0">
                        <a:solidFill>
                          <a:srgbClr val="000000"/>
                        </a:solidFill>
                        <a:effectLst/>
                        <a:latin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1808638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65531" y="998731"/>
            <a:ext cx="5985665" cy="276999"/>
          </a:xfrm>
          <a:prstGeom prst="rect">
            <a:avLst/>
          </a:prstGeom>
        </p:spPr>
        <p:txBody>
          <a:bodyPr wrap="square">
            <a:spAutoFit/>
          </a:bodyPr>
          <a:lstStyle/>
          <a:p>
            <a:r>
              <a:rPr lang="es-ES" sz="1200" dirty="0"/>
              <a:t>¿</a:t>
            </a:r>
            <a:r>
              <a:rPr lang="es-ES" sz="1200" dirty="0"/>
              <a:t>Hace uso de los siguientes medios de comunicación de </a:t>
            </a:r>
            <a:r>
              <a:rPr lang="es-ES" sz="1200" b="1" dirty="0"/>
              <a:t>CAJA HONOR </a:t>
            </a:r>
            <a:r>
              <a:rPr lang="es-ES" sz="1200" dirty="0"/>
              <a:t>?</a:t>
            </a:r>
            <a:endParaRPr lang="es-ES" sz="1200" dirty="0"/>
          </a:p>
        </p:txBody>
      </p:sp>
      <p:graphicFrame>
        <p:nvGraphicFramePr>
          <p:cNvPr id="7" name="6 Gráfico"/>
          <p:cNvGraphicFramePr>
            <a:graphicFrameLocks/>
          </p:cNvGraphicFramePr>
          <p:nvPr>
            <p:extLst/>
          </p:nvPr>
        </p:nvGraphicFramePr>
        <p:xfrm>
          <a:off x="1690689" y="1178750"/>
          <a:ext cx="8923337" cy="4151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nvPr>
        </p:nvGraphicFramePr>
        <p:xfrm>
          <a:off x="1690688" y="5544235"/>
          <a:ext cx="1366516" cy="274320"/>
        </p:xfrm>
        <a:graphic>
          <a:graphicData uri="http://schemas.openxmlformats.org/drawingml/2006/table">
            <a:tbl>
              <a:tblPr firstRow="1" bandRow="1">
                <a:tableStyleId>{2D5ABB26-0587-4C30-8999-92F81FD0307C}</a:tableStyleId>
              </a:tblPr>
              <a:tblGrid>
                <a:gridCol w="585065"/>
                <a:gridCol w="781451"/>
              </a:tblGrid>
              <a:tr h="121612">
                <a:tc>
                  <a:txBody>
                    <a:bodyPr/>
                    <a:lstStyle/>
                    <a:p>
                      <a:pPr algn="ctr"/>
                      <a:r>
                        <a:rPr lang="es-ES" sz="1200" b="1" i="0" u="none" strike="noStrike" kern="1200" dirty="0" smtClean="0">
                          <a:solidFill>
                            <a:srgbClr val="000000"/>
                          </a:solidFill>
                          <a:latin typeface="New Cicle"/>
                          <a:ea typeface="+mn-ea"/>
                          <a:cs typeface="+mn-cs"/>
                        </a:rPr>
                        <a:t>Base </a:t>
                      </a:r>
                      <a:endParaRPr lang="es-ES" sz="1200" b="1" i="0" u="none" strike="noStrike" kern="1200" dirty="0">
                        <a:solidFill>
                          <a:srgbClr val="000000"/>
                        </a:solidFill>
                        <a:latin typeface="New Cicle"/>
                        <a:ea typeface="+mn-ea"/>
                        <a:cs typeface="+mn-cs"/>
                      </a:endParaRPr>
                    </a:p>
                  </a:txBody>
                  <a:tcPr/>
                </a:tc>
                <a:tc>
                  <a:txBody>
                    <a:bodyPr/>
                    <a:lstStyle/>
                    <a:p>
                      <a:pPr algn="ctr"/>
                      <a:r>
                        <a:rPr lang="es-ES" sz="1200" b="1" i="0" u="none" strike="noStrike" kern="1200" dirty="0" smtClean="0">
                          <a:solidFill>
                            <a:srgbClr val="000000"/>
                          </a:solidFill>
                          <a:latin typeface="New Cicle"/>
                          <a:ea typeface="+mn-ea"/>
                          <a:cs typeface="+mn-cs"/>
                        </a:rPr>
                        <a:t>520</a:t>
                      </a:r>
                      <a:endParaRPr lang="es-ES" sz="1200" b="1" i="0" u="none" strike="noStrike" kern="1200" dirty="0">
                        <a:solidFill>
                          <a:srgbClr val="000000"/>
                        </a:solidFill>
                        <a:latin typeface="New Cicle"/>
                        <a:ea typeface="+mn-ea"/>
                        <a:cs typeface="+mn-cs"/>
                      </a:endParaRPr>
                    </a:p>
                  </a:txBody>
                  <a:tcPr/>
                </a:tc>
              </a:tr>
            </a:tbl>
          </a:graphicData>
        </a:graphic>
      </p:graphicFrame>
      <p:sp>
        <p:nvSpPr>
          <p:cNvPr id="15" name="14 CuadroTexto"/>
          <p:cNvSpPr txBox="1"/>
          <p:nvPr/>
        </p:nvSpPr>
        <p:spPr>
          <a:xfrm>
            <a:off x="174888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cxnSp>
        <p:nvCxnSpPr>
          <p:cNvPr id="4" name="3 Conector recto de flecha"/>
          <p:cNvCxnSpPr/>
          <p:nvPr/>
        </p:nvCxnSpPr>
        <p:spPr>
          <a:xfrm flipV="1">
            <a:off x="10236460" y="1718811"/>
            <a:ext cx="0" cy="2745304"/>
          </a:xfrm>
          <a:prstGeom prst="straightConnector1">
            <a:avLst/>
          </a:prstGeom>
          <a:ln>
            <a:solidFill>
              <a:srgbClr val="C0E399"/>
            </a:solidFill>
            <a:tailEnd type="arrow"/>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9169587" y="1358350"/>
            <a:ext cx="1381908" cy="31503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a:t>Teléfono </a:t>
            </a:r>
            <a:endParaRPr lang="es-ES" dirty="0"/>
          </a:p>
        </p:txBody>
      </p:sp>
    </p:spTree>
    <p:extLst>
      <p:ext uri="{BB962C8B-B14F-4D97-AF65-F5344CB8AC3E}">
        <p14:creationId xmlns:p14="http://schemas.microsoft.com/office/powerpoint/2010/main" val="1838282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4 CuadroTexto"/>
          <p:cNvSpPr txBox="1"/>
          <p:nvPr/>
        </p:nvSpPr>
        <p:spPr>
          <a:xfrm>
            <a:off x="174888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
        <p:nvSpPr>
          <p:cNvPr id="3" name="8 Rectángulo"/>
          <p:cNvSpPr/>
          <p:nvPr/>
        </p:nvSpPr>
        <p:spPr>
          <a:xfrm>
            <a:off x="1884367" y="1808821"/>
            <a:ext cx="4572000" cy="276999"/>
          </a:xfrm>
          <a:prstGeom prst="rect">
            <a:avLst/>
          </a:prstGeom>
        </p:spPr>
        <p:txBody>
          <a:bodyPr>
            <a:spAutoFit/>
          </a:bodyPr>
          <a:lstStyle/>
          <a:p>
            <a:r>
              <a:rPr lang="es-VE" sz="1200" dirty="0"/>
              <a:t>¿</a:t>
            </a:r>
            <a:r>
              <a:rPr lang="es-VE" sz="1200" dirty="0"/>
              <a:t>Está interesado en adquirir vivienda sobre planos? </a:t>
            </a:r>
            <a:r>
              <a:rPr lang="es-VE" sz="1200" b="1" dirty="0"/>
              <a:t> </a:t>
            </a:r>
            <a:endParaRPr lang="es-ES" sz="1200" dirty="0"/>
          </a:p>
        </p:txBody>
      </p:sp>
      <p:graphicFrame>
        <p:nvGraphicFramePr>
          <p:cNvPr id="4" name="9 Gráfico"/>
          <p:cNvGraphicFramePr/>
          <p:nvPr>
            <p:extLst/>
          </p:nvPr>
        </p:nvGraphicFramePr>
        <p:xfrm>
          <a:off x="2469432" y="1980709"/>
          <a:ext cx="2808312" cy="3203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0 Tabla"/>
          <p:cNvGraphicFramePr>
            <a:graphicFrameLocks noGrp="1"/>
          </p:cNvGraphicFramePr>
          <p:nvPr>
            <p:extLst/>
          </p:nvPr>
        </p:nvGraphicFramePr>
        <p:xfrm>
          <a:off x="4764687" y="2943817"/>
          <a:ext cx="864096" cy="446837"/>
        </p:xfrm>
        <a:graphic>
          <a:graphicData uri="http://schemas.openxmlformats.org/drawingml/2006/table">
            <a:tbl>
              <a:tblPr/>
              <a:tblGrid>
                <a:gridCol w="864096"/>
              </a:tblGrid>
              <a:tr h="260159">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6" name="11 Rectángulo"/>
          <p:cNvSpPr/>
          <p:nvPr/>
        </p:nvSpPr>
        <p:spPr>
          <a:xfrm>
            <a:off x="6083333" y="1806045"/>
            <a:ext cx="4572000" cy="646331"/>
          </a:xfrm>
          <a:prstGeom prst="rect">
            <a:avLst/>
          </a:prstGeom>
        </p:spPr>
        <p:txBody>
          <a:bodyPr wrap="square">
            <a:spAutoFit/>
          </a:bodyPr>
          <a:lstStyle/>
          <a:p>
            <a:r>
              <a:rPr lang="es-VE" sz="1200" dirty="0"/>
              <a:t>¿</a:t>
            </a:r>
            <a:r>
              <a:rPr lang="es-VE" sz="1200" dirty="0"/>
              <a:t>Conoce el nuevo modelo de Vivienda Leasing ofrecido por Caja Honor?</a:t>
            </a:r>
            <a:endParaRPr lang="es-ES" sz="1200" dirty="0"/>
          </a:p>
          <a:p>
            <a:r>
              <a:rPr lang="es-VE" sz="1200" dirty="0"/>
              <a:t>                     </a:t>
            </a:r>
            <a:endParaRPr lang="es-ES" sz="1200" dirty="0"/>
          </a:p>
        </p:txBody>
      </p:sp>
      <p:graphicFrame>
        <p:nvGraphicFramePr>
          <p:cNvPr id="7" name="12 Gráfico"/>
          <p:cNvGraphicFramePr/>
          <p:nvPr>
            <p:extLst/>
          </p:nvPr>
        </p:nvGraphicFramePr>
        <p:xfrm>
          <a:off x="7194957" y="1890700"/>
          <a:ext cx="2808312" cy="3428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13 Tabla"/>
          <p:cNvGraphicFramePr>
            <a:graphicFrameLocks noGrp="1"/>
          </p:cNvGraphicFramePr>
          <p:nvPr>
            <p:extLst/>
          </p:nvPr>
        </p:nvGraphicFramePr>
        <p:xfrm>
          <a:off x="9445207" y="2835804"/>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66758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2051826" y="952216"/>
            <a:ext cx="1868653" cy="369332"/>
          </a:xfrm>
          <a:prstGeom prst="rect">
            <a:avLst/>
          </a:prstGeom>
          <a:noFill/>
        </p:spPr>
        <p:txBody>
          <a:bodyPr wrap="none" rtlCol="0">
            <a:spAutoFit/>
          </a:bodyPr>
          <a:lstStyle/>
          <a:p>
            <a:r>
              <a:rPr lang="es-ES_tradnl" b="1" dirty="0">
                <a:solidFill>
                  <a:srgbClr val="56AA1C"/>
                </a:solidFill>
              </a:rPr>
              <a:t>Objetivo General:</a:t>
            </a:r>
            <a:endParaRPr lang="es-CO" b="1" dirty="0">
              <a:solidFill>
                <a:srgbClr val="56AA1C"/>
              </a:solidFill>
            </a:endParaRPr>
          </a:p>
        </p:txBody>
      </p:sp>
      <p:sp>
        <p:nvSpPr>
          <p:cNvPr id="4" name="3 CuadroTexto"/>
          <p:cNvSpPr txBox="1"/>
          <p:nvPr/>
        </p:nvSpPr>
        <p:spPr>
          <a:xfrm>
            <a:off x="2051826" y="2131570"/>
            <a:ext cx="2228495" cy="369332"/>
          </a:xfrm>
          <a:prstGeom prst="rect">
            <a:avLst/>
          </a:prstGeom>
          <a:noFill/>
        </p:spPr>
        <p:txBody>
          <a:bodyPr wrap="none" rtlCol="0">
            <a:spAutoFit/>
          </a:bodyPr>
          <a:lstStyle/>
          <a:p>
            <a:r>
              <a:rPr lang="es-ES_tradnl" b="1" dirty="0">
                <a:solidFill>
                  <a:srgbClr val="56AA1C"/>
                </a:solidFill>
              </a:rPr>
              <a:t>Objetivos Específicos:</a:t>
            </a:r>
            <a:endParaRPr lang="es-CO" b="1" dirty="0">
              <a:solidFill>
                <a:srgbClr val="56AA1C"/>
              </a:solidFill>
            </a:endParaRPr>
          </a:p>
        </p:txBody>
      </p:sp>
      <p:sp>
        <p:nvSpPr>
          <p:cNvPr id="5" name="9 CuadroTexto"/>
          <p:cNvSpPr txBox="1">
            <a:spLocks noChangeArrowheads="1"/>
          </p:cNvSpPr>
          <p:nvPr/>
        </p:nvSpPr>
        <p:spPr bwMode="auto">
          <a:xfrm>
            <a:off x="2346573" y="1413882"/>
            <a:ext cx="7200800" cy="584775"/>
          </a:xfrm>
          <a:prstGeom prst="rect">
            <a:avLst/>
          </a:prstGeom>
          <a:noFill/>
          <a:ln w="9525">
            <a:noFill/>
            <a:miter lim="800000"/>
            <a:headEnd/>
            <a:tailEnd/>
          </a:ln>
        </p:spPr>
        <p:txBody>
          <a:bodyPr wrap="square">
            <a:spAutoFit/>
          </a:bodyPr>
          <a:lstStyle/>
          <a:p>
            <a:pPr algn="just"/>
            <a:r>
              <a:rPr lang="es-ES" sz="1600" dirty="0">
                <a:solidFill>
                  <a:prstClr val="black"/>
                </a:solidFill>
              </a:rPr>
              <a:t>Determinar el nivel de satisfacción de aquellos usuarios que han hecho trámites para solución de vivienda y retiro de cesantías</a:t>
            </a:r>
          </a:p>
        </p:txBody>
      </p:sp>
      <p:sp>
        <p:nvSpPr>
          <p:cNvPr id="6" name="9 CuadroTexto"/>
          <p:cNvSpPr txBox="1">
            <a:spLocks noChangeArrowheads="1"/>
          </p:cNvSpPr>
          <p:nvPr/>
        </p:nvSpPr>
        <p:spPr bwMode="auto">
          <a:xfrm>
            <a:off x="2346573" y="2808679"/>
            <a:ext cx="7488832" cy="2554545"/>
          </a:xfrm>
          <a:prstGeom prst="rect">
            <a:avLst/>
          </a:prstGeom>
          <a:noFill/>
          <a:ln w="9525">
            <a:noFill/>
            <a:miter lim="800000"/>
            <a:headEnd/>
            <a:tailEnd/>
          </a:ln>
        </p:spPr>
        <p:txBody>
          <a:bodyPr wrap="square">
            <a:spAutoFit/>
          </a:bodyPr>
          <a:lstStyle/>
          <a:p>
            <a:pPr algn="just">
              <a:buFont typeface="Arial" pitchFamily="34" charset="0"/>
              <a:buChar char="•"/>
            </a:pPr>
            <a:r>
              <a:rPr lang="es-ES" sz="1600" dirty="0">
                <a:solidFill>
                  <a:prstClr val="black"/>
                </a:solidFill>
              </a:rPr>
              <a:t>Establecer el nivel de satisfacción general del servicio prestado por la </a:t>
            </a:r>
            <a:r>
              <a:rPr lang="es-ES" sz="1600">
                <a:solidFill>
                  <a:prstClr val="black"/>
                </a:solidFill>
              </a:rPr>
              <a:t>Caja </a:t>
            </a:r>
            <a:r>
              <a:rPr lang="es-ES" sz="1600">
                <a:solidFill>
                  <a:prstClr val="black"/>
                </a:solidFill>
              </a:rPr>
              <a:t>promotora de vivienda militar y policia</a:t>
            </a:r>
            <a:endParaRPr lang="es-ES" sz="1600" dirty="0">
              <a:solidFill>
                <a:prstClr val="black"/>
              </a:solidFill>
            </a:endParaRPr>
          </a:p>
          <a:p>
            <a:pPr algn="just">
              <a:buFont typeface="Arial" pitchFamily="34" charset="0"/>
              <a:buChar char="•"/>
            </a:pPr>
            <a:r>
              <a:rPr lang="es-ES" sz="1600" dirty="0">
                <a:solidFill>
                  <a:prstClr val="black"/>
                </a:solidFill>
              </a:rPr>
              <a:t>Establecer el índice de satisfacción </a:t>
            </a:r>
            <a:r>
              <a:rPr lang="es-ES" sz="1600" dirty="0">
                <a:solidFill>
                  <a:prstClr val="black"/>
                </a:solidFill>
              </a:rPr>
              <a:t>por </a:t>
            </a:r>
            <a:r>
              <a:rPr lang="es-ES" sz="1600" dirty="0">
                <a:solidFill>
                  <a:prstClr val="black"/>
                </a:solidFill>
              </a:rPr>
              <a:t>proceso</a:t>
            </a:r>
          </a:p>
          <a:p>
            <a:pPr algn="just">
              <a:buFont typeface="Arial" pitchFamily="34" charset="0"/>
              <a:buChar char="•"/>
            </a:pPr>
            <a:r>
              <a:rPr lang="es-ES" sz="1600" dirty="0">
                <a:solidFill>
                  <a:prstClr val="black"/>
                </a:solidFill>
              </a:rPr>
              <a:t>Identificar </a:t>
            </a:r>
            <a:r>
              <a:rPr lang="es-ES" sz="1600" dirty="0">
                <a:solidFill>
                  <a:prstClr val="black"/>
                </a:solidFill>
              </a:rPr>
              <a:t>los puntos críticos de éxito para lograr un mejor desempeño en cada uno de los diferentes procesos</a:t>
            </a:r>
          </a:p>
          <a:p>
            <a:pPr algn="just">
              <a:buFont typeface="Arial" pitchFamily="34" charset="0"/>
              <a:buChar char="•"/>
            </a:pPr>
            <a:r>
              <a:rPr lang="es-ES" sz="1600" dirty="0">
                <a:solidFill>
                  <a:prstClr val="black"/>
                </a:solidFill>
              </a:rPr>
              <a:t>Conocer qué factores de calidad son mas relevantes para satisfacer a los usuarios</a:t>
            </a:r>
          </a:p>
          <a:p>
            <a:pPr algn="just">
              <a:buFont typeface="Arial" pitchFamily="34" charset="0"/>
              <a:buChar char="•"/>
            </a:pPr>
            <a:r>
              <a:rPr lang="es-ES" sz="1600" dirty="0">
                <a:solidFill>
                  <a:prstClr val="black"/>
                </a:solidFill>
              </a:rPr>
              <a:t>Establecer fundamentos para el desarrollo de estrategias de mantenimiento de los clientes de la Caja</a:t>
            </a:r>
          </a:p>
          <a:p>
            <a:pPr algn="just">
              <a:buFont typeface="Arial" pitchFamily="34" charset="0"/>
              <a:buChar char="•"/>
            </a:pPr>
            <a:r>
              <a:rPr lang="es-ES" sz="1600" dirty="0">
                <a:solidFill>
                  <a:prstClr val="black"/>
                </a:solidFill>
              </a:rPr>
              <a:t>Determinar las diferencias entre variables</a:t>
            </a:r>
          </a:p>
          <a:p>
            <a:pPr algn="just">
              <a:buFont typeface="Arial" pitchFamily="34" charset="0"/>
              <a:buChar char="•"/>
            </a:pPr>
            <a:r>
              <a:rPr lang="es-ES" sz="1600" dirty="0">
                <a:solidFill>
                  <a:prstClr val="black"/>
                </a:solidFill>
              </a:rPr>
              <a:t>Percepción </a:t>
            </a:r>
            <a:r>
              <a:rPr lang="es-ES" sz="1600" dirty="0">
                <a:solidFill>
                  <a:prstClr val="black"/>
                </a:solidFill>
              </a:rPr>
              <a:t>y </a:t>
            </a:r>
            <a:r>
              <a:rPr lang="es-ES" sz="1600" dirty="0">
                <a:solidFill>
                  <a:prstClr val="black"/>
                </a:solidFill>
              </a:rPr>
              <a:t>expectativas de </a:t>
            </a:r>
            <a:r>
              <a:rPr lang="es-ES" sz="1600" dirty="0">
                <a:solidFill>
                  <a:prstClr val="black"/>
                </a:solidFill>
              </a:rPr>
              <a:t>los servicios de la </a:t>
            </a:r>
            <a:r>
              <a:rPr lang="es-ES" sz="1600" dirty="0">
                <a:solidFill>
                  <a:prstClr val="black"/>
                </a:solidFill>
              </a:rPr>
              <a:t>caja</a:t>
            </a:r>
            <a:endParaRPr lang="es-ES" sz="1600" dirty="0">
              <a:solidFill>
                <a:prstClr val="black"/>
              </a:solidFill>
            </a:endParaRPr>
          </a:p>
        </p:txBody>
      </p:sp>
    </p:spTree>
    <p:extLst>
      <p:ext uri="{BB962C8B-B14F-4D97-AF65-F5344CB8AC3E}">
        <p14:creationId xmlns:p14="http://schemas.microsoft.com/office/powerpoint/2010/main" val="72056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39035" y="832494"/>
            <a:ext cx="4572000" cy="276999"/>
          </a:xfrm>
          <a:prstGeom prst="rect">
            <a:avLst/>
          </a:prstGeom>
        </p:spPr>
        <p:txBody>
          <a:bodyPr>
            <a:spAutoFit/>
          </a:bodyPr>
          <a:lstStyle/>
          <a:p>
            <a:r>
              <a:rPr lang="es-VE" sz="1200" b="1" dirty="0"/>
              <a:t>¿</a:t>
            </a:r>
            <a:r>
              <a:rPr lang="es-VE" sz="1200" b="1" dirty="0"/>
              <a:t>Cuál</a:t>
            </a:r>
            <a:r>
              <a:rPr lang="x-none" sz="1200" dirty="0"/>
              <a:t> es el tipo de vivienda de su preferencia? </a:t>
            </a:r>
            <a:r>
              <a:rPr lang="es-VE" sz="1200" b="1" dirty="0"/>
              <a:t> </a:t>
            </a:r>
            <a:endParaRPr lang="es-ES" sz="1200" dirty="0"/>
          </a:p>
        </p:txBody>
      </p:sp>
      <p:graphicFrame>
        <p:nvGraphicFramePr>
          <p:cNvPr id="3" name="2 Gráfico"/>
          <p:cNvGraphicFramePr>
            <a:graphicFrameLocks/>
          </p:cNvGraphicFramePr>
          <p:nvPr>
            <p:extLst/>
          </p:nvPr>
        </p:nvGraphicFramePr>
        <p:xfrm>
          <a:off x="1533510" y="1147530"/>
          <a:ext cx="8923337" cy="21152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28 Tabla"/>
          <p:cNvGraphicFramePr>
            <a:graphicFrameLocks noGrp="1"/>
          </p:cNvGraphicFramePr>
          <p:nvPr>
            <p:extLst/>
          </p:nvPr>
        </p:nvGraphicFramePr>
        <p:xfrm>
          <a:off x="9561385" y="2168860"/>
          <a:ext cx="762000" cy="349560"/>
        </p:xfrm>
        <a:graphic>
          <a:graphicData uri="http://schemas.openxmlformats.org/drawingml/2006/table">
            <a:tbl>
              <a:tblPr/>
              <a:tblGrid>
                <a:gridCol w="762000"/>
              </a:tblGrid>
              <a:tr h="180020">
                <a:tc>
                  <a:txBody>
                    <a:bodyPr/>
                    <a:lstStyle/>
                    <a:p>
                      <a:pPr algn="ctr" fontAlgn="ctr"/>
                      <a:r>
                        <a:rPr lang="es-ES" sz="1100" b="1" i="0" u="none" strike="noStrike" dirty="0">
                          <a:solidFill>
                            <a:srgbClr val="000000"/>
                          </a:solidFill>
                          <a:latin typeface="New Cicle"/>
                        </a:rPr>
                        <a:t>Base</a:t>
                      </a:r>
                    </a:p>
                  </a:txBody>
                  <a:tcPr marL="9525" marR="9525" marT="9525" marB="0" anchor="ctr">
                    <a:lnL>
                      <a:noFill/>
                    </a:lnL>
                    <a:lnR>
                      <a:noFill/>
                    </a:lnR>
                    <a:lnT>
                      <a:noFill/>
                    </a:lnT>
                    <a:lnB>
                      <a:noFill/>
                    </a:lnB>
                  </a:tcPr>
                </a:tc>
              </a:tr>
              <a:tr h="169540">
                <a:tc>
                  <a:txBody>
                    <a:bodyPr/>
                    <a:lstStyle/>
                    <a:p>
                      <a:pPr algn="ctr" fontAlgn="ctr"/>
                      <a:r>
                        <a:rPr lang="es-ES" sz="900" b="0" i="0" u="none" strike="noStrike" dirty="0" smtClean="0">
                          <a:solidFill>
                            <a:srgbClr val="000000"/>
                          </a:solidFill>
                          <a:latin typeface="Arial"/>
                        </a:rPr>
                        <a:t>520</a:t>
                      </a:r>
                    </a:p>
                  </a:txBody>
                  <a:tcPr marL="0" marR="0" marT="0" marB="0" anchor="ctr">
                    <a:lnL>
                      <a:noFill/>
                    </a:lnL>
                    <a:lnR>
                      <a:noFill/>
                    </a:lnR>
                    <a:lnT>
                      <a:noFill/>
                    </a:lnT>
                    <a:lnB>
                      <a:noFill/>
                    </a:lnB>
                  </a:tcPr>
                </a:tc>
              </a:tr>
            </a:tbl>
          </a:graphicData>
        </a:graphic>
      </p:graphicFrame>
      <p:sp>
        <p:nvSpPr>
          <p:cNvPr id="5" name="4 Rectángulo"/>
          <p:cNvSpPr/>
          <p:nvPr/>
        </p:nvSpPr>
        <p:spPr>
          <a:xfrm>
            <a:off x="1884500" y="3309723"/>
            <a:ext cx="7541870" cy="276999"/>
          </a:xfrm>
          <a:prstGeom prst="rect">
            <a:avLst/>
          </a:prstGeom>
        </p:spPr>
        <p:txBody>
          <a:bodyPr wrap="square">
            <a:spAutoFit/>
          </a:bodyPr>
          <a:lstStyle/>
          <a:p>
            <a:r>
              <a:rPr lang="es-ES" sz="1200" dirty="0"/>
              <a:t>En </a:t>
            </a:r>
            <a:r>
              <a:rPr lang="es-ES" sz="1200" dirty="0"/>
              <a:t>orden de preferencias ¿en qué ciudades le gustaría adquirir su vivienda, por favor mencione las tres primeras? </a:t>
            </a:r>
            <a:r>
              <a:rPr lang="es-ES" sz="1200" b="1" dirty="0"/>
              <a:t>  </a:t>
            </a:r>
            <a:endParaRPr lang="es-ES" sz="1200" b="1" dirty="0"/>
          </a:p>
        </p:txBody>
      </p:sp>
      <p:sp>
        <p:nvSpPr>
          <p:cNvPr id="8" name="7 CuadroTexto"/>
          <p:cNvSpPr txBox="1"/>
          <p:nvPr/>
        </p:nvSpPr>
        <p:spPr>
          <a:xfrm>
            <a:off x="1658877" y="535888"/>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graphicFrame>
        <p:nvGraphicFramePr>
          <p:cNvPr id="9" name="28 Tabla"/>
          <p:cNvGraphicFramePr>
            <a:graphicFrameLocks noGrp="1"/>
          </p:cNvGraphicFramePr>
          <p:nvPr>
            <p:extLst/>
          </p:nvPr>
        </p:nvGraphicFramePr>
        <p:xfrm>
          <a:off x="8571275" y="5814902"/>
          <a:ext cx="762000" cy="545075"/>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p>
                    <a:p>
                      <a:pPr algn="ctr" fontAlgn="ctr"/>
                      <a:r>
                        <a:rPr lang="es-ES" sz="1100" b="1" i="0" u="none" strike="noStrike" dirty="0" smtClean="0">
                          <a:solidFill>
                            <a:srgbClr val="000000"/>
                          </a:solidFill>
                          <a:latin typeface="New Cicle"/>
                        </a:rPr>
                        <a:t>520</a:t>
                      </a:r>
                    </a:p>
                  </a:txBody>
                  <a:tcPr marL="9525" marR="9525" marT="9525" marB="0" anchor="ctr">
                    <a:lnL>
                      <a:noFill/>
                    </a:lnL>
                    <a:lnR>
                      <a:noFill/>
                    </a:lnR>
                    <a:lnT>
                      <a:noFill/>
                    </a:lnT>
                    <a:lnB>
                      <a:noFill/>
                    </a:lnB>
                  </a:tcPr>
                </a:tc>
              </a:tr>
              <a:tr h="200270">
                <a:tc>
                  <a:txBody>
                    <a:bodyPr/>
                    <a:lstStyle/>
                    <a:p>
                      <a:pPr algn="ctr" fontAlgn="ctr"/>
                      <a:endParaRPr lang="es-ES" sz="1100" b="1" i="0" u="none" strike="noStrike" dirty="0" smtClean="0">
                        <a:solidFill>
                          <a:srgbClr val="000000"/>
                        </a:solidFill>
                        <a:latin typeface="New Cicle"/>
                      </a:endParaRPr>
                    </a:p>
                  </a:txBody>
                  <a:tcPr marL="0" marR="0" marT="0" marB="0" anchor="ctr">
                    <a:lnL>
                      <a:noFill/>
                    </a:lnL>
                    <a:lnR>
                      <a:noFill/>
                    </a:lnR>
                    <a:lnT>
                      <a:noFill/>
                    </a:lnT>
                    <a:lnB>
                      <a:noFill/>
                    </a:lnB>
                  </a:tcPr>
                </a:tc>
              </a:tr>
            </a:tbl>
          </a:graphicData>
        </a:graphic>
      </p:graphicFrame>
      <p:graphicFrame>
        <p:nvGraphicFramePr>
          <p:cNvPr id="10" name="9 Gráfico"/>
          <p:cNvGraphicFramePr/>
          <p:nvPr>
            <p:extLst/>
          </p:nvPr>
        </p:nvGraphicFramePr>
        <p:xfrm>
          <a:off x="3755740" y="3786009"/>
          <a:ext cx="3960440" cy="2298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7311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20525" y="1032121"/>
            <a:ext cx="7290810" cy="461665"/>
          </a:xfrm>
          <a:prstGeom prst="rect">
            <a:avLst/>
          </a:prstGeom>
        </p:spPr>
        <p:txBody>
          <a:bodyPr wrap="square">
            <a:spAutoFit/>
          </a:bodyPr>
          <a:lstStyle/>
          <a:p>
            <a:r>
              <a:rPr lang="es-VE" sz="1200" b="1" dirty="0"/>
              <a:t>¿</a:t>
            </a:r>
            <a:r>
              <a:rPr lang="es-VE" sz="1200" dirty="0"/>
              <a:t>Cuáles son los aspectos más importantes que usted tiene en cuenta al momento de elegir la vivienda que va a comprar </a:t>
            </a:r>
            <a:r>
              <a:rPr lang="es-VE" sz="1200" b="1" dirty="0"/>
              <a:t> </a:t>
            </a:r>
            <a:endParaRPr lang="es-ES" sz="1200" dirty="0"/>
          </a:p>
        </p:txBody>
      </p:sp>
      <p:graphicFrame>
        <p:nvGraphicFramePr>
          <p:cNvPr id="3" name="28 Tabla"/>
          <p:cNvGraphicFramePr>
            <a:graphicFrameLocks noGrp="1"/>
          </p:cNvGraphicFramePr>
          <p:nvPr>
            <p:extLst/>
          </p:nvPr>
        </p:nvGraphicFramePr>
        <p:xfrm>
          <a:off x="6456040" y="5409220"/>
          <a:ext cx="762000" cy="504056"/>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p>
                  </a:txBody>
                  <a:tcPr marL="9525" marR="9525" marT="9525" marB="0" anchor="ctr">
                    <a:lnL>
                      <a:noFill/>
                    </a:lnL>
                    <a:lnR>
                      <a:noFill/>
                    </a:lnR>
                    <a:lnT>
                      <a:noFill/>
                    </a:lnT>
                    <a:lnB>
                      <a:noFill/>
                    </a:lnB>
                  </a:tcPr>
                </a:tc>
              </a:tr>
              <a:tr h="200270">
                <a:tc>
                  <a:txBody>
                    <a:bodyPr/>
                    <a:lstStyle/>
                    <a:p>
                      <a:pPr algn="ctr" fontAlgn="ctr"/>
                      <a:r>
                        <a:rPr lang="es-ES" sz="1100" b="1" i="0" u="none" strike="noStrike" dirty="0" smtClean="0">
                          <a:solidFill>
                            <a:srgbClr val="000000"/>
                          </a:solidFill>
                          <a:latin typeface="New Cicle"/>
                        </a:rPr>
                        <a:t>33</a:t>
                      </a:r>
                    </a:p>
                  </a:txBody>
                  <a:tcPr marL="0" marR="0" marT="0" marB="0" anchor="ctr">
                    <a:lnL>
                      <a:noFill/>
                    </a:lnL>
                    <a:lnR>
                      <a:noFill/>
                    </a:lnR>
                    <a:lnT>
                      <a:noFill/>
                    </a:lnT>
                    <a:lnB>
                      <a:noFill/>
                    </a:lnB>
                  </a:tcPr>
                </a:tc>
              </a:tr>
            </a:tbl>
          </a:graphicData>
        </a:graphic>
      </p:graphicFrame>
      <p:graphicFrame>
        <p:nvGraphicFramePr>
          <p:cNvPr id="4" name="3 Gráfico"/>
          <p:cNvGraphicFramePr/>
          <p:nvPr>
            <p:extLst/>
          </p:nvPr>
        </p:nvGraphicFramePr>
        <p:xfrm>
          <a:off x="2495600" y="1583796"/>
          <a:ext cx="3960440" cy="39604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7 Tabla"/>
          <p:cNvGraphicFramePr>
            <a:graphicFrameLocks noGrp="1"/>
          </p:cNvGraphicFramePr>
          <p:nvPr>
            <p:extLst/>
          </p:nvPr>
        </p:nvGraphicFramePr>
        <p:xfrm>
          <a:off x="7203123" y="2843935"/>
          <a:ext cx="2718302" cy="1710192"/>
        </p:xfrm>
        <a:graphic>
          <a:graphicData uri="http://schemas.openxmlformats.org/drawingml/2006/table">
            <a:tbl>
              <a:tblPr firstRow="1" bandRow="1">
                <a:effectLst>
                  <a:outerShdw blurRad="50800" dist="38100" dir="2700000" algn="tl" rotWithShape="0">
                    <a:prstClr val="black">
                      <a:alpha val="40000"/>
                    </a:prstClr>
                  </a:outerShdw>
                </a:effectLst>
                <a:tableStyleId>{BC89EF96-8CEA-46FF-86C4-4CE0E7609802}</a:tableStyleId>
              </a:tblPr>
              <a:tblGrid>
                <a:gridCol w="2129979"/>
                <a:gridCol w="588323"/>
              </a:tblGrid>
              <a:tr h="238246">
                <a:tc>
                  <a:txBody>
                    <a:bodyPr/>
                    <a:lstStyle/>
                    <a:p>
                      <a:pPr algn="ctr" fontAlgn="t"/>
                      <a:r>
                        <a:rPr lang="es-CO" sz="1200" u="none" strike="noStrike" dirty="0" smtClean="0">
                          <a:effectLst>
                            <a:outerShdw blurRad="38100" dist="38100" dir="2700000" algn="tl">
                              <a:srgbClr val="000000">
                                <a:alpha val="43137"/>
                              </a:srgbClr>
                            </a:outerShdw>
                          </a:effectLst>
                        </a:rPr>
                        <a:t>Otro Cual?</a:t>
                      </a:r>
                      <a:endParaRPr lang="es-CO" sz="1200" b="1" i="0" u="none" strike="noStrike" dirty="0">
                        <a:effectLst>
                          <a:outerShdw blurRad="38100" dist="38100" dir="2700000" algn="tl">
                            <a:srgbClr val="000000">
                              <a:alpha val="43137"/>
                            </a:srgbClr>
                          </a:outerShdw>
                        </a:effectLst>
                        <a:latin typeface="Arial" panose="020B0604020202020204" pitchFamily="34" charset="0"/>
                      </a:endParaRPr>
                    </a:p>
                  </a:txBody>
                  <a:tcPr marL="9525" marR="9525" marT="9525" marB="0" anchor="ctr"/>
                </a:tc>
                <a:tc>
                  <a:txBody>
                    <a:bodyPr/>
                    <a:lstStyle/>
                    <a:p>
                      <a:pPr algn="ctr" fontAlgn="ctr"/>
                      <a:r>
                        <a:rPr lang="es-CO" sz="1200" u="none" strike="noStrike" dirty="0" smtClean="0">
                          <a:effectLst>
                            <a:outerShdw blurRad="38100" dist="38100" dir="2700000" algn="tl">
                              <a:srgbClr val="000000">
                                <a:alpha val="43137"/>
                              </a:srgbClr>
                            </a:outerShdw>
                          </a:effectLst>
                        </a:rPr>
                        <a:t>%</a:t>
                      </a:r>
                      <a:endParaRPr lang="es-CO" sz="1200" b="1" i="0" u="none" strike="noStrike" dirty="0">
                        <a:effectLst>
                          <a:outerShdw blurRad="38100" dist="38100" dir="2700000" algn="tl">
                            <a:srgbClr val="000000">
                              <a:alpha val="43137"/>
                            </a:srgbClr>
                          </a:outerShdw>
                        </a:effectLst>
                        <a:latin typeface="Arial" panose="020B0604020202020204" pitchFamily="34" charset="0"/>
                      </a:endParaRPr>
                    </a:p>
                  </a:txBody>
                  <a:tcPr marL="9525" marR="9525" marT="9525" marB="0" anchor="ctr"/>
                </a:tc>
              </a:tr>
              <a:tr h="210278">
                <a:tc>
                  <a:txBody>
                    <a:bodyPr/>
                    <a:lstStyle/>
                    <a:p>
                      <a:pPr algn="ctr" fontAlgn="t"/>
                      <a:r>
                        <a:rPr lang="es-ES" sz="1000" b="0" i="0" u="none" strike="noStrike" dirty="0">
                          <a:solidFill>
                            <a:srgbClr val="000000"/>
                          </a:solidFill>
                          <a:effectLst/>
                          <a:latin typeface="+mn-lt"/>
                        </a:rPr>
                        <a:t>Que sea amplio</a:t>
                      </a:r>
                    </a:p>
                  </a:txBody>
                  <a:tcPr marL="0" marR="0" marT="0" marB="0" anchor="ctr"/>
                </a:tc>
                <a:tc>
                  <a:txBody>
                    <a:bodyPr/>
                    <a:lstStyle/>
                    <a:p>
                      <a:pPr algn="ctr" fontAlgn="ctr"/>
                      <a:r>
                        <a:rPr lang="es-ES" sz="1000" b="0" i="0" u="none" strike="noStrike">
                          <a:solidFill>
                            <a:srgbClr val="000000"/>
                          </a:solidFill>
                          <a:effectLst/>
                          <a:latin typeface="+mn-lt"/>
                        </a:rPr>
                        <a:t>27,3%</a:t>
                      </a:r>
                    </a:p>
                  </a:txBody>
                  <a:tcPr marL="0" marR="0" marT="0" marB="0" anchor="ctr"/>
                </a:tc>
              </a:tr>
              <a:tr h="210278">
                <a:tc>
                  <a:txBody>
                    <a:bodyPr/>
                    <a:lstStyle/>
                    <a:p>
                      <a:pPr algn="ctr" fontAlgn="t"/>
                      <a:r>
                        <a:rPr lang="es-ES" sz="1000" b="0" i="0" u="none" strike="noStrike" dirty="0">
                          <a:solidFill>
                            <a:srgbClr val="000000"/>
                          </a:solidFill>
                          <a:effectLst/>
                          <a:latin typeface="+mn-lt"/>
                        </a:rPr>
                        <a:t>Buena ubicación</a:t>
                      </a:r>
                    </a:p>
                  </a:txBody>
                  <a:tcPr marL="0" marR="0" marT="0" marB="0" anchor="ctr"/>
                </a:tc>
                <a:tc>
                  <a:txBody>
                    <a:bodyPr/>
                    <a:lstStyle/>
                    <a:p>
                      <a:pPr algn="ctr" fontAlgn="ctr"/>
                      <a:r>
                        <a:rPr lang="es-ES" sz="1000" b="0" i="0" u="none" strike="noStrike">
                          <a:solidFill>
                            <a:srgbClr val="000000"/>
                          </a:solidFill>
                          <a:effectLst/>
                          <a:latin typeface="+mn-lt"/>
                        </a:rPr>
                        <a:t>48,5%</a:t>
                      </a:r>
                    </a:p>
                  </a:txBody>
                  <a:tcPr marL="0" marR="0" marT="0" marB="0" anchor="ctr"/>
                </a:tc>
              </a:tr>
              <a:tr h="210278">
                <a:tc>
                  <a:txBody>
                    <a:bodyPr/>
                    <a:lstStyle/>
                    <a:p>
                      <a:pPr algn="ctr" fontAlgn="t"/>
                      <a:r>
                        <a:rPr lang="es-ES" sz="1000" b="0" i="0" u="none" strike="noStrike" dirty="0">
                          <a:solidFill>
                            <a:srgbClr val="000000"/>
                          </a:solidFill>
                          <a:effectLst/>
                          <a:latin typeface="+mn-lt"/>
                        </a:rPr>
                        <a:t>Seguridad del sector</a:t>
                      </a:r>
                    </a:p>
                  </a:txBody>
                  <a:tcPr marL="0" marR="0" marT="0" marB="0" anchor="ctr"/>
                </a:tc>
                <a:tc>
                  <a:txBody>
                    <a:bodyPr/>
                    <a:lstStyle/>
                    <a:p>
                      <a:pPr algn="ctr" fontAlgn="ctr"/>
                      <a:r>
                        <a:rPr lang="es-ES" sz="1000" b="0" i="0" u="none" strike="noStrike">
                          <a:solidFill>
                            <a:srgbClr val="000000"/>
                          </a:solidFill>
                          <a:effectLst/>
                          <a:latin typeface="+mn-lt"/>
                        </a:rPr>
                        <a:t>6,1%</a:t>
                      </a:r>
                    </a:p>
                  </a:txBody>
                  <a:tcPr marL="0" marR="0" marT="0" marB="0" anchor="ctr"/>
                </a:tc>
              </a:tr>
              <a:tr h="210278">
                <a:tc>
                  <a:txBody>
                    <a:bodyPr/>
                    <a:lstStyle/>
                    <a:p>
                      <a:pPr algn="ctr" fontAlgn="t"/>
                      <a:r>
                        <a:rPr lang="es-ES" sz="1000" b="0" i="0" u="none" strike="noStrike" dirty="0">
                          <a:solidFill>
                            <a:srgbClr val="000000"/>
                          </a:solidFill>
                          <a:effectLst/>
                          <a:latin typeface="+mn-lt"/>
                        </a:rPr>
                        <a:t>Acceso a vias</a:t>
                      </a:r>
                    </a:p>
                  </a:txBody>
                  <a:tcPr marL="0" marR="0" marT="0" marB="0" anchor="ctr"/>
                </a:tc>
                <a:tc>
                  <a:txBody>
                    <a:bodyPr/>
                    <a:lstStyle/>
                    <a:p>
                      <a:pPr algn="ctr" fontAlgn="ctr"/>
                      <a:r>
                        <a:rPr lang="es-ES" sz="1000" b="0" i="0" u="none" strike="noStrike" dirty="0">
                          <a:solidFill>
                            <a:srgbClr val="000000"/>
                          </a:solidFill>
                          <a:effectLst/>
                          <a:latin typeface="+mn-lt"/>
                        </a:rPr>
                        <a:t>3,0%</a:t>
                      </a:r>
                    </a:p>
                  </a:txBody>
                  <a:tcPr marL="0" marR="0" marT="0" marB="0" anchor="ctr"/>
                </a:tc>
              </a:tr>
              <a:tr h="210278">
                <a:tc>
                  <a:txBody>
                    <a:bodyPr/>
                    <a:lstStyle/>
                    <a:p>
                      <a:pPr algn="ctr" fontAlgn="t"/>
                      <a:r>
                        <a:rPr lang="es-ES" sz="1000" b="0" i="0" u="none" strike="noStrike" dirty="0">
                          <a:solidFill>
                            <a:srgbClr val="000000"/>
                          </a:solidFill>
                          <a:effectLst/>
                          <a:latin typeface="+mn-lt"/>
                        </a:rPr>
                        <a:t>Estrato</a:t>
                      </a:r>
                    </a:p>
                  </a:txBody>
                  <a:tcPr marL="0" marR="0" marT="0" marB="0" anchor="ctr"/>
                </a:tc>
                <a:tc>
                  <a:txBody>
                    <a:bodyPr/>
                    <a:lstStyle/>
                    <a:p>
                      <a:pPr algn="ctr" fontAlgn="ctr"/>
                      <a:r>
                        <a:rPr lang="es-ES" sz="1000" b="0" i="0" u="none" strike="noStrike" dirty="0">
                          <a:solidFill>
                            <a:srgbClr val="000000"/>
                          </a:solidFill>
                          <a:effectLst/>
                          <a:latin typeface="+mn-lt"/>
                        </a:rPr>
                        <a:t>3,0%</a:t>
                      </a:r>
                    </a:p>
                  </a:txBody>
                  <a:tcPr marL="0" marR="0" marT="0" marB="0" anchor="ctr"/>
                </a:tc>
              </a:tr>
              <a:tr h="210278">
                <a:tc>
                  <a:txBody>
                    <a:bodyPr/>
                    <a:lstStyle/>
                    <a:p>
                      <a:pPr algn="ctr" fontAlgn="t"/>
                      <a:r>
                        <a:rPr lang="es-ES" sz="1000" b="0" i="0" u="none" strike="noStrike" dirty="0">
                          <a:solidFill>
                            <a:srgbClr val="000000"/>
                          </a:solidFill>
                          <a:effectLst/>
                          <a:latin typeface="+mn-lt"/>
                        </a:rPr>
                        <a:t>Que la vivienda sea terminada</a:t>
                      </a:r>
                    </a:p>
                  </a:txBody>
                  <a:tcPr marL="0" marR="0" marT="0" marB="0" anchor="ctr"/>
                </a:tc>
                <a:tc>
                  <a:txBody>
                    <a:bodyPr/>
                    <a:lstStyle/>
                    <a:p>
                      <a:pPr algn="ctr" fontAlgn="ctr"/>
                      <a:r>
                        <a:rPr lang="es-ES" sz="1000" b="0" i="0" u="none" strike="noStrike" dirty="0">
                          <a:solidFill>
                            <a:srgbClr val="000000"/>
                          </a:solidFill>
                          <a:effectLst/>
                          <a:latin typeface="+mn-lt"/>
                        </a:rPr>
                        <a:t>9,1%</a:t>
                      </a:r>
                    </a:p>
                  </a:txBody>
                  <a:tcPr marL="0" marR="0" marT="0" marB="0" anchor="ctr"/>
                </a:tc>
              </a:tr>
              <a:tr h="210278">
                <a:tc>
                  <a:txBody>
                    <a:bodyPr/>
                    <a:lstStyle/>
                    <a:p>
                      <a:pPr algn="ctr" fontAlgn="t"/>
                      <a:r>
                        <a:rPr lang="es-ES" sz="1000" b="0" i="0" u="none" strike="noStrike" dirty="0">
                          <a:solidFill>
                            <a:srgbClr val="000000"/>
                          </a:solidFill>
                          <a:effectLst/>
                          <a:latin typeface="+mn-lt"/>
                        </a:rPr>
                        <a:t>Otra</a:t>
                      </a:r>
                    </a:p>
                  </a:txBody>
                  <a:tcPr marL="0" marR="0" marT="0" marB="0" anchor="ctr"/>
                </a:tc>
                <a:tc>
                  <a:txBody>
                    <a:bodyPr/>
                    <a:lstStyle/>
                    <a:p>
                      <a:pPr algn="ctr" fontAlgn="ctr"/>
                      <a:r>
                        <a:rPr lang="es-ES" sz="1000" b="0" i="0" u="none" strike="noStrike" dirty="0">
                          <a:solidFill>
                            <a:srgbClr val="000000"/>
                          </a:solidFill>
                          <a:effectLst/>
                          <a:latin typeface="+mn-lt"/>
                        </a:rPr>
                        <a:t>3,0%</a:t>
                      </a:r>
                    </a:p>
                  </a:txBody>
                  <a:tcPr marL="0" marR="0" marT="0" marB="0" anchor="ctr"/>
                </a:tc>
              </a:tr>
            </a:tbl>
          </a:graphicData>
        </a:graphic>
      </p:graphicFrame>
      <p:cxnSp>
        <p:nvCxnSpPr>
          <p:cNvPr id="6" name="6 Conector angular"/>
          <p:cNvCxnSpPr/>
          <p:nvPr/>
        </p:nvCxnSpPr>
        <p:spPr>
          <a:xfrm flipV="1">
            <a:off x="6096000" y="3564015"/>
            <a:ext cx="1008112" cy="99011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74888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Tree>
    <p:extLst>
      <p:ext uri="{BB962C8B-B14F-4D97-AF65-F5344CB8AC3E}">
        <p14:creationId xmlns:p14="http://schemas.microsoft.com/office/powerpoint/2010/main" val="1160093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75521" y="998731"/>
            <a:ext cx="7515835" cy="461665"/>
          </a:xfrm>
          <a:prstGeom prst="rect">
            <a:avLst/>
          </a:prstGeom>
        </p:spPr>
        <p:txBody>
          <a:bodyPr wrap="square">
            <a:spAutoFit/>
          </a:bodyPr>
          <a:lstStyle/>
          <a:p>
            <a:r>
              <a:rPr lang="es-VE" sz="1200" dirty="0"/>
              <a:t>De </a:t>
            </a:r>
            <a:r>
              <a:rPr lang="es-VE" sz="1200" dirty="0"/>
              <a:t>las opciones que le voy a mencionar ¿dígame cual considera que es una dificultad,   al momento de conseguir vivienda nueva o usada? </a:t>
            </a:r>
            <a:r>
              <a:rPr lang="es-VE" sz="1200" b="1" dirty="0"/>
              <a:t> </a:t>
            </a:r>
            <a:endParaRPr lang="es-ES" sz="1200" dirty="0"/>
          </a:p>
        </p:txBody>
      </p:sp>
      <p:graphicFrame>
        <p:nvGraphicFramePr>
          <p:cNvPr id="3" name="2 Gráfico"/>
          <p:cNvGraphicFramePr/>
          <p:nvPr>
            <p:extLst/>
          </p:nvPr>
        </p:nvGraphicFramePr>
        <p:xfrm>
          <a:off x="2166910" y="1628800"/>
          <a:ext cx="760149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74888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graphicFrame>
        <p:nvGraphicFramePr>
          <p:cNvPr id="5" name="4 Tabla"/>
          <p:cNvGraphicFramePr>
            <a:graphicFrameLocks noGrp="1"/>
          </p:cNvGraphicFramePr>
          <p:nvPr>
            <p:extLst/>
          </p:nvPr>
        </p:nvGraphicFramePr>
        <p:xfrm>
          <a:off x="5690956" y="5409221"/>
          <a:ext cx="828093" cy="174567"/>
        </p:xfrm>
        <a:graphic>
          <a:graphicData uri="http://schemas.openxmlformats.org/drawingml/2006/table">
            <a:tbl>
              <a:tblPr/>
              <a:tblGrid>
                <a:gridCol w="828093"/>
              </a:tblGrid>
              <a:tr h="72008">
                <a:tc>
                  <a:txBody>
                    <a:bodyPr/>
                    <a:lstStyle/>
                    <a:p>
                      <a:pPr algn="ctr" fontAlgn="ctr"/>
                      <a:r>
                        <a:rPr lang="es-ES" sz="1100" b="0" i="0" u="none" strike="noStrike" dirty="0" smtClean="0">
                          <a:solidFill>
                            <a:srgbClr val="000000"/>
                          </a:solidFill>
                          <a:latin typeface="New Cicle"/>
                        </a:rPr>
                        <a:t>Base 520</a:t>
                      </a:r>
                      <a:endParaRPr lang="es-ES" sz="1100" b="0" i="0" u="none" strike="noStrike" dirty="0">
                        <a:solidFill>
                          <a:srgbClr val="000000"/>
                        </a:solidFill>
                        <a:latin typeface="New Cicle"/>
                      </a:endParaRPr>
                    </a:p>
                  </a:txBody>
                  <a:tcPr marL="6927" marR="6927" marT="6927" marB="0" anchor="ctr">
                    <a:lnL>
                      <a:noFill/>
                    </a:lnL>
                    <a:lnR>
                      <a:noFill/>
                    </a:lnR>
                    <a:lnT>
                      <a:noFill/>
                    </a:lnT>
                    <a:lnB>
                      <a:noFill/>
                    </a:lnB>
                  </a:tcPr>
                </a:tc>
              </a:tr>
            </a:tbl>
          </a:graphicData>
        </a:graphic>
      </p:graphicFrame>
    </p:spTree>
    <p:extLst>
      <p:ext uri="{BB962C8B-B14F-4D97-AF65-F5344CB8AC3E}">
        <p14:creationId xmlns:p14="http://schemas.microsoft.com/office/powerpoint/2010/main" val="94580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65531" y="1077126"/>
            <a:ext cx="7875875" cy="461665"/>
          </a:xfrm>
          <a:prstGeom prst="rect">
            <a:avLst/>
          </a:prstGeom>
        </p:spPr>
        <p:txBody>
          <a:bodyPr wrap="square">
            <a:spAutoFit/>
          </a:bodyPr>
          <a:lstStyle/>
          <a:p>
            <a:pPr algn="just"/>
            <a:r>
              <a:rPr lang="es-VE" sz="1200" dirty="0"/>
              <a:t>En </a:t>
            </a:r>
            <a:r>
              <a:rPr lang="es-VE" sz="1200" dirty="0"/>
              <a:t>una escala de 1 a 5 donde 1 es pésimo y 5 es excelente, por favor califique el Servicio en general que le presta </a:t>
            </a:r>
            <a:r>
              <a:rPr lang="es-VE" sz="1200" b="1" dirty="0"/>
              <a:t>CAJA HONOR</a:t>
            </a:r>
            <a:r>
              <a:rPr lang="es-VE" sz="1200" dirty="0"/>
              <a:t>: </a:t>
            </a:r>
            <a:r>
              <a:rPr lang="es-VE" sz="1200" b="1" dirty="0"/>
              <a:t> </a:t>
            </a:r>
            <a:endParaRPr lang="es-ES" sz="1200" dirty="0"/>
          </a:p>
        </p:txBody>
      </p:sp>
      <p:graphicFrame>
        <p:nvGraphicFramePr>
          <p:cNvPr id="3" name="2 Gráfico"/>
          <p:cNvGraphicFramePr>
            <a:graphicFrameLocks/>
          </p:cNvGraphicFramePr>
          <p:nvPr>
            <p:extLst/>
          </p:nvPr>
        </p:nvGraphicFramePr>
        <p:xfrm>
          <a:off x="1341798" y="2168860"/>
          <a:ext cx="8984672" cy="25742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a"/>
          <p:cNvGraphicFramePr>
            <a:graphicFrameLocks noGrp="1"/>
          </p:cNvGraphicFramePr>
          <p:nvPr>
            <p:extLst/>
          </p:nvPr>
        </p:nvGraphicFramePr>
        <p:xfrm>
          <a:off x="5803467" y="4959170"/>
          <a:ext cx="762000" cy="451426"/>
        </p:xfrm>
        <a:graphic>
          <a:graphicData uri="http://schemas.openxmlformats.org/drawingml/2006/table">
            <a:tbl>
              <a:tblPr/>
              <a:tblGrid>
                <a:gridCol w="762000"/>
              </a:tblGrid>
              <a:tr h="270030">
                <a:tc>
                  <a:txBody>
                    <a:bodyPr/>
                    <a:lstStyle/>
                    <a:p>
                      <a:pPr algn="ctr" fontAlgn="ctr"/>
                      <a:r>
                        <a:rPr lang="es-ES" sz="1100" b="1" i="0" u="none" strike="noStrike" dirty="0">
                          <a:solidFill>
                            <a:srgbClr val="000000"/>
                          </a:solidFill>
                          <a:latin typeface="+mn-lt"/>
                        </a:rPr>
                        <a:t>Base</a:t>
                      </a:r>
                    </a:p>
                  </a:txBody>
                  <a:tcPr marL="9525" marR="9525" marT="9525" marB="0" anchor="ctr">
                    <a:lnL>
                      <a:noFill/>
                    </a:lnL>
                    <a:lnR>
                      <a:noFill/>
                    </a:lnR>
                    <a:lnT>
                      <a:noFill/>
                    </a:lnT>
                    <a:lnB>
                      <a:noFill/>
                    </a:lnB>
                  </a:tcPr>
                </a:tc>
              </a:tr>
              <a:tr h="181396">
                <a:tc>
                  <a:txBody>
                    <a:bodyPr/>
                    <a:lstStyle/>
                    <a:p>
                      <a:pPr algn="ctr" fontAlgn="ctr"/>
                      <a:r>
                        <a:rPr lang="es-ES" sz="1100" b="1" i="0" u="none" strike="noStrike" kern="1200" dirty="0" smtClean="0">
                          <a:solidFill>
                            <a:srgbClr val="000000"/>
                          </a:solidFill>
                          <a:latin typeface="+mn-lt"/>
                          <a:ea typeface="+mn-ea"/>
                          <a:cs typeface="+mn-cs"/>
                        </a:rPr>
                        <a:t>520</a:t>
                      </a:r>
                      <a:endParaRPr lang="es-ES" sz="1100" b="1" i="0" u="none" strike="noStrike" kern="1200" dirty="0">
                        <a:solidFill>
                          <a:srgbClr val="000000"/>
                        </a:solidFill>
                        <a:latin typeface="+mn-lt"/>
                        <a:ea typeface="+mn-ea"/>
                        <a:cs typeface="+mn-cs"/>
                      </a:endParaRPr>
                    </a:p>
                  </a:txBody>
                  <a:tcPr marL="0" marR="0" marT="0" marB="0" anchor="ctr">
                    <a:lnL>
                      <a:noFill/>
                    </a:lnL>
                    <a:lnR>
                      <a:noFill/>
                    </a:lnR>
                    <a:lnT>
                      <a:noFill/>
                    </a:lnT>
                    <a:lnB>
                      <a:noFill/>
                    </a:lnB>
                  </a:tcPr>
                </a:tc>
              </a:tr>
            </a:tbl>
          </a:graphicData>
        </a:graphic>
      </p:graphicFrame>
      <p:sp>
        <p:nvSpPr>
          <p:cNvPr id="11" name="10 CuadroTexto"/>
          <p:cNvSpPr txBox="1"/>
          <p:nvPr/>
        </p:nvSpPr>
        <p:spPr>
          <a:xfrm>
            <a:off x="165887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Tree>
    <p:extLst>
      <p:ext uri="{BB962C8B-B14F-4D97-AF65-F5344CB8AC3E}">
        <p14:creationId xmlns:p14="http://schemas.microsoft.com/office/powerpoint/2010/main" val="3668265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5887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
        <p:nvSpPr>
          <p:cNvPr id="3" name="2 Rectángulo"/>
          <p:cNvSpPr/>
          <p:nvPr/>
        </p:nvSpPr>
        <p:spPr>
          <a:xfrm>
            <a:off x="1865531" y="1133746"/>
            <a:ext cx="3870430" cy="461665"/>
          </a:xfrm>
          <a:prstGeom prst="rect">
            <a:avLst/>
          </a:prstGeom>
        </p:spPr>
        <p:txBody>
          <a:bodyPr wrap="square">
            <a:spAutoFit/>
          </a:bodyPr>
          <a:lstStyle/>
          <a:p>
            <a:r>
              <a:rPr lang="es-VE" sz="1200" dirty="0"/>
              <a:t>¿</a:t>
            </a:r>
            <a:r>
              <a:rPr lang="es-VE" sz="1200" dirty="0"/>
              <a:t>Cumplió sus expectativas al momento de solucionar vivienda con </a:t>
            </a:r>
            <a:r>
              <a:rPr lang="es-VE" sz="1200" b="1" dirty="0"/>
              <a:t>CAJA HONOR</a:t>
            </a:r>
            <a:r>
              <a:rPr lang="es-VE" sz="1200" dirty="0"/>
              <a:t>? </a:t>
            </a:r>
            <a:r>
              <a:rPr lang="es-VE" sz="1200" b="1" dirty="0"/>
              <a:t> </a:t>
            </a:r>
            <a:endParaRPr lang="es-ES" sz="1200" dirty="0"/>
          </a:p>
        </p:txBody>
      </p:sp>
      <p:graphicFrame>
        <p:nvGraphicFramePr>
          <p:cNvPr id="4" name="3 Gráfico"/>
          <p:cNvGraphicFramePr/>
          <p:nvPr>
            <p:extLst/>
          </p:nvPr>
        </p:nvGraphicFramePr>
        <p:xfrm>
          <a:off x="1865531" y="2303875"/>
          <a:ext cx="3258362" cy="26102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extLst/>
          </p:nvPr>
        </p:nvGraphicFramePr>
        <p:xfrm>
          <a:off x="4565831" y="3519010"/>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8" name="Rectángulo 18"/>
          <p:cNvSpPr/>
          <p:nvPr/>
        </p:nvSpPr>
        <p:spPr>
          <a:xfrm>
            <a:off x="9947096" y="5229201"/>
            <a:ext cx="460382" cy="461665"/>
          </a:xfrm>
          <a:prstGeom prst="rect">
            <a:avLst/>
          </a:prstGeom>
        </p:spPr>
        <p:txBody>
          <a:bodyPr wrap="none">
            <a:spAutoFit/>
          </a:bodyPr>
          <a:lstStyle/>
          <a:p>
            <a:pPr algn="ctr" fontAlgn="ctr"/>
            <a:r>
              <a:rPr lang="es-ES" sz="1200" b="1" dirty="0">
                <a:solidFill>
                  <a:srgbClr val="000000"/>
                </a:solidFill>
                <a:latin typeface="New Cicle"/>
              </a:rPr>
              <a:t>Base</a:t>
            </a:r>
          </a:p>
          <a:p>
            <a:pPr algn="ctr" fontAlgn="ctr"/>
            <a:r>
              <a:rPr lang="es-ES" sz="1200" b="1" dirty="0">
                <a:solidFill>
                  <a:srgbClr val="000000"/>
                </a:solidFill>
                <a:latin typeface="New Cicle"/>
              </a:rPr>
              <a:t>520</a:t>
            </a:r>
            <a:endParaRPr lang="es-ES" sz="1200" b="1" dirty="0">
              <a:solidFill>
                <a:srgbClr val="000000"/>
              </a:solidFill>
              <a:latin typeface="New Cicle"/>
            </a:endParaRPr>
          </a:p>
        </p:txBody>
      </p:sp>
      <p:graphicFrame>
        <p:nvGraphicFramePr>
          <p:cNvPr id="12" name="Tabla 11"/>
          <p:cNvGraphicFramePr>
            <a:graphicFrameLocks noGrp="1"/>
          </p:cNvGraphicFramePr>
          <p:nvPr>
            <p:extLst/>
          </p:nvPr>
        </p:nvGraphicFramePr>
        <p:xfrm>
          <a:off x="5960986" y="1032730"/>
          <a:ext cx="3915435" cy="4739630"/>
        </p:xfrm>
        <a:graphic>
          <a:graphicData uri="http://schemas.openxmlformats.org/drawingml/2006/table">
            <a:tbl>
              <a:tblPr firstRow="1" bandRow="1">
                <a:tableStyleId>{5C22544A-7EE6-4342-B048-85BDC9FD1C3A}</a:tableStyleId>
              </a:tblPr>
              <a:tblGrid>
                <a:gridCol w="3049294"/>
                <a:gridCol w="866141"/>
              </a:tblGrid>
              <a:tr h="206353">
                <a:tc>
                  <a:txBody>
                    <a:bodyPr/>
                    <a:lstStyle/>
                    <a:p>
                      <a:pPr algn="ctr" rtl="0" fontAlgn="t"/>
                      <a:r>
                        <a:rPr lang="es-ES" sz="1400" u="none" strike="noStrike" dirty="0">
                          <a:effectLst>
                            <a:outerShdw blurRad="50800" dist="38100" algn="tr" rotWithShape="0">
                              <a:prstClr val="black">
                                <a:alpha val="40000"/>
                              </a:prstClr>
                            </a:outerShdw>
                          </a:effectLst>
                          <a:latin typeface="+mn-lt"/>
                        </a:rPr>
                        <a:t>Por qué</a:t>
                      </a:r>
                      <a:endParaRPr lang="es-ES" sz="1400" b="1" i="0" u="none" strike="noStrike" dirty="0">
                        <a:solidFill>
                          <a:srgbClr val="FFFFFF"/>
                        </a:solidFill>
                        <a:effectLst>
                          <a:outerShdw blurRad="50800" dist="38100" algn="tr" rotWithShape="0">
                            <a:prstClr val="black">
                              <a:alpha val="40000"/>
                            </a:prstClr>
                          </a:outerShdw>
                        </a:effectLst>
                        <a:latin typeface="+mn-lt"/>
                      </a:endParaRPr>
                    </a:p>
                  </a:txBody>
                  <a:tcPr marL="0" marR="0" marT="0" marB="0" anchor="ctr"/>
                </a:tc>
                <a:tc>
                  <a:txBody>
                    <a:bodyPr/>
                    <a:lstStyle/>
                    <a:p>
                      <a:pPr algn="ctr" rtl="0" fontAlgn="ctr"/>
                      <a:r>
                        <a:rPr lang="es-ES" sz="1400" u="none" strike="noStrike" dirty="0">
                          <a:effectLst>
                            <a:outerShdw blurRad="50800" dist="38100" algn="tr" rotWithShape="0">
                              <a:prstClr val="black">
                                <a:alpha val="40000"/>
                              </a:prstClr>
                            </a:outerShdw>
                          </a:effectLst>
                          <a:latin typeface="+mn-lt"/>
                        </a:rPr>
                        <a:t>%</a:t>
                      </a:r>
                      <a:endParaRPr lang="es-ES" sz="1400" b="1" i="0" u="none" strike="noStrike" dirty="0">
                        <a:solidFill>
                          <a:srgbClr val="FFFFFF"/>
                        </a:solidFill>
                        <a:effectLst>
                          <a:outerShdw blurRad="50800" dist="38100" algn="tr" rotWithShape="0">
                            <a:prstClr val="black">
                              <a:alpha val="40000"/>
                            </a:prstClr>
                          </a:outerShdw>
                        </a:effectLst>
                        <a:latin typeface="+mn-lt"/>
                      </a:endParaRPr>
                    </a:p>
                  </a:txBody>
                  <a:tcPr marL="0" marR="0" marT="0" marB="0" anchor="ctr"/>
                </a:tc>
              </a:tr>
              <a:tr h="164400">
                <a:tc>
                  <a:txBody>
                    <a:bodyPr/>
                    <a:lstStyle/>
                    <a:p>
                      <a:pPr algn="l" fontAlgn="t"/>
                      <a:r>
                        <a:rPr lang="es-ES" sz="900" b="0" i="0" u="none" strike="noStrike" dirty="0">
                          <a:solidFill>
                            <a:srgbClr val="000000"/>
                          </a:solidFill>
                          <a:effectLst/>
                          <a:latin typeface="+mn-lt"/>
                        </a:rPr>
                        <a:t>Agilidad De Los Tramites</a:t>
                      </a:r>
                    </a:p>
                  </a:txBody>
                  <a:tcPr marL="0" marR="0" marT="0" marB="0" anchor="ctr"/>
                </a:tc>
                <a:tc>
                  <a:txBody>
                    <a:bodyPr/>
                    <a:lstStyle/>
                    <a:p>
                      <a:pPr algn="ctr" fontAlgn="ctr"/>
                      <a:r>
                        <a:rPr lang="es-ES" sz="900" b="1" i="0" u="none" strike="noStrike" dirty="0">
                          <a:solidFill>
                            <a:srgbClr val="000000"/>
                          </a:solidFill>
                          <a:effectLst/>
                          <a:latin typeface="+mn-lt"/>
                        </a:rPr>
                        <a:t>12,3%</a:t>
                      </a:r>
                    </a:p>
                  </a:txBody>
                  <a:tcPr marL="0" marR="0" marT="0" marB="0" anchor="ctr"/>
                </a:tc>
              </a:tr>
              <a:tr h="135015">
                <a:tc>
                  <a:txBody>
                    <a:bodyPr/>
                    <a:lstStyle/>
                    <a:p>
                      <a:pPr algn="l" fontAlgn="t"/>
                      <a:r>
                        <a:rPr lang="es-ES" sz="900" b="0" i="0" u="none" strike="noStrike">
                          <a:solidFill>
                            <a:srgbClr val="000000"/>
                          </a:solidFill>
                          <a:effectLst/>
                          <a:latin typeface="+mn-lt"/>
                        </a:rPr>
                        <a:t>Buenas Asesoria / Orientacion</a:t>
                      </a:r>
                    </a:p>
                  </a:txBody>
                  <a:tcPr marL="0" marR="0" marT="0" marB="0" anchor="ctr"/>
                </a:tc>
                <a:tc>
                  <a:txBody>
                    <a:bodyPr/>
                    <a:lstStyle/>
                    <a:p>
                      <a:pPr algn="ctr" fontAlgn="ctr"/>
                      <a:r>
                        <a:rPr lang="es-ES" sz="900" b="1" i="0" u="none" strike="noStrike">
                          <a:solidFill>
                            <a:srgbClr val="000000"/>
                          </a:solidFill>
                          <a:effectLst/>
                          <a:latin typeface="+mn-lt"/>
                        </a:rPr>
                        <a:t>10,4%</a:t>
                      </a:r>
                    </a:p>
                  </a:txBody>
                  <a:tcPr marL="0" marR="0" marT="0" marB="0" anchor="ctr"/>
                </a:tc>
              </a:tr>
              <a:tr h="155015">
                <a:tc>
                  <a:txBody>
                    <a:bodyPr/>
                    <a:lstStyle/>
                    <a:p>
                      <a:pPr algn="l" fontAlgn="t"/>
                      <a:r>
                        <a:rPr lang="es-ES" sz="900" b="0" i="0" u="none" strike="noStrike" dirty="0">
                          <a:solidFill>
                            <a:srgbClr val="000000"/>
                          </a:solidFill>
                          <a:effectLst/>
                          <a:latin typeface="+mn-lt"/>
                        </a:rPr>
                        <a:t>Buena Organización</a:t>
                      </a:r>
                    </a:p>
                  </a:txBody>
                  <a:tcPr marL="0" marR="0" marT="0" marB="0" anchor="ctr"/>
                </a:tc>
                <a:tc>
                  <a:txBody>
                    <a:bodyPr/>
                    <a:lstStyle/>
                    <a:p>
                      <a:pPr algn="ctr" fontAlgn="ctr"/>
                      <a:r>
                        <a:rPr lang="es-ES" sz="900" b="1" i="0" u="none" strike="noStrike">
                          <a:solidFill>
                            <a:srgbClr val="000000"/>
                          </a:solidFill>
                          <a:effectLst/>
                          <a:latin typeface="+mn-lt"/>
                        </a:rPr>
                        <a:t>0,4%</a:t>
                      </a:r>
                    </a:p>
                  </a:txBody>
                  <a:tcPr marL="0" marR="0" marT="0" marB="0" anchor="ctr"/>
                </a:tc>
              </a:tr>
              <a:tr h="175015">
                <a:tc>
                  <a:txBody>
                    <a:bodyPr/>
                    <a:lstStyle/>
                    <a:p>
                      <a:pPr algn="l" fontAlgn="t"/>
                      <a:r>
                        <a:rPr lang="es-ES" sz="900" b="0" i="0" u="none" strike="noStrike" dirty="0" smtClean="0">
                          <a:solidFill>
                            <a:srgbClr val="000000"/>
                          </a:solidFill>
                          <a:effectLst/>
                          <a:latin typeface="+mn-lt"/>
                        </a:rPr>
                        <a:t>Sencillez </a:t>
                      </a:r>
                      <a:r>
                        <a:rPr lang="es-ES" sz="900" b="0" i="0" u="none" strike="noStrike" dirty="0">
                          <a:solidFill>
                            <a:srgbClr val="000000"/>
                          </a:solidFill>
                          <a:effectLst/>
                          <a:latin typeface="+mn-lt"/>
                        </a:rPr>
                        <a:t>en el Tramite</a:t>
                      </a:r>
                    </a:p>
                  </a:txBody>
                  <a:tcPr marL="0" marR="0" marT="0" marB="0" anchor="ctr"/>
                </a:tc>
                <a:tc>
                  <a:txBody>
                    <a:bodyPr/>
                    <a:lstStyle/>
                    <a:p>
                      <a:pPr algn="ctr" fontAlgn="ctr"/>
                      <a:r>
                        <a:rPr lang="es-ES" sz="900" b="1" i="0" u="none" strike="noStrike">
                          <a:solidFill>
                            <a:srgbClr val="000000"/>
                          </a:solidFill>
                          <a:effectLst/>
                          <a:latin typeface="+mn-lt"/>
                        </a:rPr>
                        <a:t>7,3%</a:t>
                      </a:r>
                    </a:p>
                  </a:txBody>
                  <a:tcPr marL="0" marR="0" marT="0" marB="0" anchor="ctr"/>
                </a:tc>
              </a:tr>
              <a:tr h="180020">
                <a:tc>
                  <a:txBody>
                    <a:bodyPr/>
                    <a:lstStyle/>
                    <a:p>
                      <a:pPr algn="l" fontAlgn="t"/>
                      <a:r>
                        <a:rPr lang="es-ES" sz="900" b="0" i="0" u="none" strike="noStrike">
                          <a:solidFill>
                            <a:srgbClr val="000000"/>
                          </a:solidFill>
                          <a:effectLst/>
                          <a:latin typeface="+mn-lt"/>
                        </a:rPr>
                        <a:t>Complicado Los Tramites</a:t>
                      </a:r>
                    </a:p>
                  </a:txBody>
                  <a:tcPr marL="0" marR="0" marT="0" marB="0" anchor="ctr">
                    <a:solidFill>
                      <a:schemeClr val="accent2">
                        <a:lumMod val="20000"/>
                        <a:lumOff val="80000"/>
                      </a:schemeClr>
                    </a:solidFill>
                  </a:tcPr>
                </a:tc>
                <a:tc>
                  <a:txBody>
                    <a:bodyPr/>
                    <a:lstStyle/>
                    <a:p>
                      <a:pPr algn="ctr" fontAlgn="ctr"/>
                      <a:r>
                        <a:rPr lang="es-ES" sz="900" b="1" i="0" u="none" strike="noStrike" dirty="0">
                          <a:solidFill>
                            <a:srgbClr val="000000"/>
                          </a:solidFill>
                          <a:effectLst/>
                          <a:latin typeface="+mn-lt"/>
                        </a:rPr>
                        <a:t>2,3%</a:t>
                      </a:r>
                    </a:p>
                  </a:txBody>
                  <a:tcPr marL="0" marR="0" marT="0" marB="0" anchor="ctr">
                    <a:solidFill>
                      <a:schemeClr val="accent2">
                        <a:lumMod val="20000"/>
                        <a:lumOff val="80000"/>
                      </a:schemeClr>
                    </a:solidFill>
                  </a:tcPr>
                </a:tc>
              </a:tr>
              <a:tr h="135015">
                <a:tc>
                  <a:txBody>
                    <a:bodyPr/>
                    <a:lstStyle/>
                    <a:p>
                      <a:pPr algn="l" fontAlgn="t"/>
                      <a:r>
                        <a:rPr lang="es-ES" sz="900" b="0" i="0" u="none" strike="noStrike">
                          <a:solidFill>
                            <a:srgbClr val="000000"/>
                          </a:solidFill>
                          <a:effectLst/>
                          <a:latin typeface="+mn-lt"/>
                        </a:rPr>
                        <a:t>Domorado Tramites</a:t>
                      </a:r>
                    </a:p>
                  </a:txBody>
                  <a:tcPr marL="0" marR="0" marT="0" marB="0" anchor="ctr">
                    <a:solidFill>
                      <a:schemeClr val="accent2">
                        <a:lumMod val="20000"/>
                        <a:lumOff val="80000"/>
                      </a:schemeClr>
                    </a:solidFill>
                  </a:tcPr>
                </a:tc>
                <a:tc>
                  <a:txBody>
                    <a:bodyPr/>
                    <a:lstStyle/>
                    <a:p>
                      <a:pPr algn="ctr" fontAlgn="ctr"/>
                      <a:r>
                        <a:rPr lang="es-ES" sz="900" b="1" i="0" u="none" strike="noStrike" dirty="0">
                          <a:solidFill>
                            <a:srgbClr val="000000"/>
                          </a:solidFill>
                          <a:effectLst/>
                          <a:latin typeface="+mn-lt"/>
                        </a:rPr>
                        <a:t>2,1%</a:t>
                      </a:r>
                    </a:p>
                  </a:txBody>
                  <a:tcPr marL="0" marR="0" marT="0" marB="0" anchor="ctr">
                    <a:solidFill>
                      <a:schemeClr val="accent2">
                        <a:lumMod val="20000"/>
                        <a:lumOff val="80000"/>
                      </a:schemeClr>
                    </a:solidFill>
                  </a:tcPr>
                </a:tc>
              </a:tr>
              <a:tr h="155015">
                <a:tc>
                  <a:txBody>
                    <a:bodyPr/>
                    <a:lstStyle/>
                    <a:p>
                      <a:pPr algn="l" fontAlgn="t"/>
                      <a:r>
                        <a:rPr lang="es-ES" sz="900" b="0" i="0" u="none" strike="noStrike">
                          <a:solidFill>
                            <a:srgbClr val="000000"/>
                          </a:solidFill>
                          <a:effectLst/>
                          <a:latin typeface="+mn-lt"/>
                        </a:rPr>
                        <a:t>Oportuno Tramites</a:t>
                      </a:r>
                    </a:p>
                  </a:txBody>
                  <a:tcPr marL="0" marR="0" marT="0" marB="0" anchor="ctr"/>
                </a:tc>
                <a:tc>
                  <a:txBody>
                    <a:bodyPr/>
                    <a:lstStyle/>
                    <a:p>
                      <a:pPr algn="ctr" fontAlgn="ctr"/>
                      <a:r>
                        <a:rPr lang="es-ES" sz="900" b="1" i="0" u="none" strike="noStrike" dirty="0">
                          <a:solidFill>
                            <a:srgbClr val="000000"/>
                          </a:solidFill>
                          <a:effectLst/>
                          <a:latin typeface="+mn-lt"/>
                        </a:rPr>
                        <a:t>2,1%</a:t>
                      </a:r>
                    </a:p>
                  </a:txBody>
                  <a:tcPr marL="0" marR="0" marT="0" marB="0" anchor="ctr"/>
                </a:tc>
              </a:tr>
              <a:tr h="175015">
                <a:tc>
                  <a:txBody>
                    <a:bodyPr/>
                    <a:lstStyle/>
                    <a:p>
                      <a:pPr algn="l" fontAlgn="t"/>
                      <a:r>
                        <a:rPr lang="es-ES" sz="900" b="0" i="0" u="none" strike="noStrike">
                          <a:solidFill>
                            <a:srgbClr val="000000"/>
                          </a:solidFill>
                          <a:effectLst/>
                          <a:latin typeface="+mn-lt"/>
                        </a:rPr>
                        <a:t>Buena Atencion</a:t>
                      </a:r>
                    </a:p>
                  </a:txBody>
                  <a:tcPr marL="0" marR="0" marT="0" marB="0" anchor="ctr"/>
                </a:tc>
                <a:tc>
                  <a:txBody>
                    <a:bodyPr/>
                    <a:lstStyle/>
                    <a:p>
                      <a:pPr algn="ctr" fontAlgn="ctr"/>
                      <a:r>
                        <a:rPr lang="es-ES" sz="900" b="1" i="0" u="none" strike="noStrike">
                          <a:solidFill>
                            <a:srgbClr val="000000"/>
                          </a:solidFill>
                          <a:effectLst/>
                          <a:latin typeface="+mn-lt"/>
                        </a:rPr>
                        <a:t>4,8%</a:t>
                      </a:r>
                    </a:p>
                  </a:txBody>
                  <a:tcPr marL="0" marR="0" marT="0" marB="0" anchor="ctr"/>
                </a:tc>
              </a:tr>
              <a:tr h="135015">
                <a:tc>
                  <a:txBody>
                    <a:bodyPr/>
                    <a:lstStyle/>
                    <a:p>
                      <a:pPr algn="l" fontAlgn="t"/>
                      <a:r>
                        <a:rPr lang="es-ES" sz="900" b="0" i="0" u="none" strike="noStrike" dirty="0">
                          <a:solidFill>
                            <a:srgbClr val="000000"/>
                          </a:solidFill>
                          <a:effectLst/>
                          <a:latin typeface="+mn-lt"/>
                        </a:rPr>
                        <a:t>Claridad en </a:t>
                      </a:r>
                      <a:r>
                        <a:rPr lang="es-ES" sz="900" b="0" i="0" u="none" strike="noStrike" dirty="0" smtClean="0">
                          <a:solidFill>
                            <a:srgbClr val="000000"/>
                          </a:solidFill>
                          <a:effectLst/>
                          <a:latin typeface="+mn-lt"/>
                        </a:rPr>
                        <a:t>Tramites </a:t>
                      </a:r>
                      <a:endParaRPr lang="es-ES" sz="900" b="0" i="0" u="none" strike="noStrike" dirty="0">
                        <a:solidFill>
                          <a:srgbClr val="000000"/>
                        </a:solidFill>
                        <a:effectLst/>
                        <a:latin typeface="+mn-lt"/>
                      </a:endParaRPr>
                    </a:p>
                  </a:txBody>
                  <a:tcPr marL="0" marR="0" marT="0" marB="0" anchor="ctr"/>
                </a:tc>
                <a:tc>
                  <a:txBody>
                    <a:bodyPr/>
                    <a:lstStyle/>
                    <a:p>
                      <a:pPr algn="ctr" fontAlgn="ctr"/>
                      <a:r>
                        <a:rPr lang="es-ES" sz="900" b="1" i="0" u="none" strike="noStrike">
                          <a:solidFill>
                            <a:srgbClr val="000000"/>
                          </a:solidFill>
                          <a:effectLst/>
                          <a:latin typeface="+mn-lt"/>
                        </a:rPr>
                        <a:t>3,3%</a:t>
                      </a:r>
                    </a:p>
                  </a:txBody>
                  <a:tcPr marL="0" marR="0" marT="0" marB="0" anchor="ctr"/>
                </a:tc>
              </a:tr>
              <a:tr h="155015">
                <a:tc>
                  <a:txBody>
                    <a:bodyPr/>
                    <a:lstStyle/>
                    <a:p>
                      <a:pPr algn="l" fontAlgn="t"/>
                      <a:r>
                        <a:rPr lang="es-ES" sz="900" b="0" i="0" u="none" strike="noStrike">
                          <a:solidFill>
                            <a:srgbClr val="000000"/>
                          </a:solidFill>
                          <a:effectLst/>
                          <a:latin typeface="+mn-lt"/>
                        </a:rPr>
                        <a:t>Rapidez desembolso</a:t>
                      </a:r>
                    </a:p>
                  </a:txBody>
                  <a:tcPr marL="0" marR="0" marT="0" marB="0" anchor="ctr"/>
                </a:tc>
                <a:tc>
                  <a:txBody>
                    <a:bodyPr/>
                    <a:lstStyle/>
                    <a:p>
                      <a:pPr algn="ctr" fontAlgn="ctr"/>
                      <a:r>
                        <a:rPr lang="es-ES" sz="900" b="1" i="0" u="none" strike="noStrike">
                          <a:solidFill>
                            <a:srgbClr val="000000"/>
                          </a:solidFill>
                          <a:effectLst/>
                          <a:latin typeface="+mn-lt"/>
                        </a:rPr>
                        <a:t>1,5%</a:t>
                      </a:r>
                    </a:p>
                  </a:txBody>
                  <a:tcPr marL="0" marR="0" marT="0" marB="0" anchor="ctr"/>
                </a:tc>
              </a:tr>
              <a:tr h="175015">
                <a:tc>
                  <a:txBody>
                    <a:bodyPr/>
                    <a:lstStyle/>
                    <a:p>
                      <a:pPr algn="l" fontAlgn="t"/>
                      <a:r>
                        <a:rPr lang="es-ES" sz="900" b="0" i="0" u="none" strike="noStrike">
                          <a:solidFill>
                            <a:srgbClr val="000000"/>
                          </a:solidFill>
                          <a:effectLst/>
                          <a:latin typeface="+mn-lt"/>
                        </a:rPr>
                        <a:t>Esta en Tramites</a:t>
                      </a:r>
                    </a:p>
                  </a:txBody>
                  <a:tcPr marL="0" marR="0" marT="0" marB="0" anchor="ctr"/>
                </a:tc>
                <a:tc>
                  <a:txBody>
                    <a:bodyPr/>
                    <a:lstStyle/>
                    <a:p>
                      <a:pPr algn="ctr" fontAlgn="ctr"/>
                      <a:r>
                        <a:rPr lang="es-ES" sz="900" b="1" i="0" u="none" strike="noStrike">
                          <a:solidFill>
                            <a:srgbClr val="000000"/>
                          </a:solidFill>
                          <a:effectLst/>
                          <a:latin typeface="+mn-lt"/>
                        </a:rPr>
                        <a:t>4,0%</a:t>
                      </a:r>
                    </a:p>
                  </a:txBody>
                  <a:tcPr marL="0" marR="0" marT="0" marB="0" anchor="ctr"/>
                </a:tc>
              </a:tr>
              <a:tr h="180020">
                <a:tc>
                  <a:txBody>
                    <a:bodyPr/>
                    <a:lstStyle/>
                    <a:p>
                      <a:pPr algn="l" fontAlgn="t"/>
                      <a:r>
                        <a:rPr lang="es-ES" sz="900" b="0" i="0" u="none" strike="noStrike">
                          <a:solidFill>
                            <a:srgbClr val="000000"/>
                          </a:solidFill>
                          <a:effectLst/>
                          <a:latin typeface="+mn-lt"/>
                        </a:rPr>
                        <a:t>No se Pudo Realizar el tramite</a:t>
                      </a:r>
                    </a:p>
                  </a:txBody>
                  <a:tcPr marL="0" marR="0" marT="0" marB="0" anchor="ctr">
                    <a:solidFill>
                      <a:schemeClr val="accent2">
                        <a:lumMod val="20000"/>
                        <a:lumOff val="80000"/>
                      </a:schemeClr>
                    </a:solidFill>
                  </a:tcPr>
                </a:tc>
                <a:tc>
                  <a:txBody>
                    <a:bodyPr/>
                    <a:lstStyle/>
                    <a:p>
                      <a:pPr algn="ctr" fontAlgn="ctr"/>
                      <a:r>
                        <a:rPr lang="es-ES" sz="900" b="1" i="0" u="none" strike="noStrike" dirty="0">
                          <a:solidFill>
                            <a:srgbClr val="000000"/>
                          </a:solidFill>
                          <a:effectLst/>
                          <a:latin typeface="+mn-lt"/>
                        </a:rPr>
                        <a:t>0,2%</a:t>
                      </a:r>
                    </a:p>
                  </a:txBody>
                  <a:tcPr marL="0" marR="0" marT="0" marB="0" anchor="ctr">
                    <a:solidFill>
                      <a:schemeClr val="accent2">
                        <a:lumMod val="20000"/>
                        <a:lumOff val="80000"/>
                      </a:schemeClr>
                    </a:solidFill>
                  </a:tcPr>
                </a:tc>
              </a:tr>
              <a:tr h="135015">
                <a:tc>
                  <a:txBody>
                    <a:bodyPr/>
                    <a:lstStyle/>
                    <a:p>
                      <a:pPr algn="l" fontAlgn="t"/>
                      <a:r>
                        <a:rPr lang="es-ES" sz="900" b="0" i="0" u="none" strike="noStrike">
                          <a:solidFill>
                            <a:srgbClr val="000000"/>
                          </a:solidFill>
                          <a:effectLst/>
                          <a:latin typeface="+mn-lt"/>
                        </a:rPr>
                        <a:t>Falta de Informacion</a:t>
                      </a:r>
                    </a:p>
                  </a:txBody>
                  <a:tcPr marL="0" marR="0" marT="0" marB="0" anchor="ctr">
                    <a:solidFill>
                      <a:schemeClr val="accent2">
                        <a:lumMod val="20000"/>
                        <a:lumOff val="80000"/>
                      </a:schemeClr>
                    </a:solidFill>
                  </a:tcPr>
                </a:tc>
                <a:tc>
                  <a:txBody>
                    <a:bodyPr/>
                    <a:lstStyle/>
                    <a:p>
                      <a:pPr algn="ctr" fontAlgn="ctr"/>
                      <a:r>
                        <a:rPr lang="es-ES" sz="900" b="1" i="0" u="none" strike="noStrike" dirty="0">
                          <a:solidFill>
                            <a:srgbClr val="000000"/>
                          </a:solidFill>
                          <a:effectLst/>
                          <a:latin typeface="+mn-lt"/>
                        </a:rPr>
                        <a:t>1,0%</a:t>
                      </a:r>
                    </a:p>
                  </a:txBody>
                  <a:tcPr marL="0" marR="0" marT="0" marB="0" anchor="ctr">
                    <a:solidFill>
                      <a:schemeClr val="accent2">
                        <a:lumMod val="20000"/>
                        <a:lumOff val="80000"/>
                      </a:schemeClr>
                    </a:solidFill>
                  </a:tcPr>
                </a:tc>
              </a:tr>
              <a:tr h="155015">
                <a:tc>
                  <a:txBody>
                    <a:bodyPr/>
                    <a:lstStyle/>
                    <a:p>
                      <a:pPr algn="l" fontAlgn="t"/>
                      <a:r>
                        <a:rPr lang="es-ES" sz="900" b="0" i="0" u="none" strike="noStrike">
                          <a:solidFill>
                            <a:srgbClr val="000000"/>
                          </a:solidFill>
                          <a:effectLst/>
                          <a:latin typeface="+mn-lt"/>
                        </a:rPr>
                        <a:t>Buen Servicio / Claros</a:t>
                      </a:r>
                    </a:p>
                  </a:txBody>
                  <a:tcPr marL="0" marR="0" marT="0" marB="0" anchor="ctr"/>
                </a:tc>
                <a:tc>
                  <a:txBody>
                    <a:bodyPr/>
                    <a:lstStyle/>
                    <a:p>
                      <a:pPr algn="ctr" fontAlgn="ctr"/>
                      <a:r>
                        <a:rPr lang="es-ES" sz="900" b="1" i="0" u="none" strike="noStrike">
                          <a:solidFill>
                            <a:srgbClr val="000000"/>
                          </a:solidFill>
                          <a:effectLst/>
                          <a:latin typeface="+mn-lt"/>
                        </a:rPr>
                        <a:t>12,7%</a:t>
                      </a:r>
                    </a:p>
                  </a:txBody>
                  <a:tcPr marL="0" marR="0" marT="0" marB="0" anchor="ctr"/>
                </a:tc>
              </a:tr>
              <a:tr h="175015">
                <a:tc>
                  <a:txBody>
                    <a:bodyPr/>
                    <a:lstStyle/>
                    <a:p>
                      <a:pPr algn="l" fontAlgn="t"/>
                      <a:r>
                        <a:rPr lang="es-ES" sz="900" b="0" i="0" u="none" strike="noStrike">
                          <a:solidFill>
                            <a:srgbClr val="000000"/>
                          </a:solidFill>
                          <a:effectLst/>
                          <a:latin typeface="+mn-lt"/>
                        </a:rPr>
                        <a:t>Seguridad En Los Tramites</a:t>
                      </a:r>
                    </a:p>
                  </a:txBody>
                  <a:tcPr marL="0" marR="0" marT="0" marB="0" anchor="ctr"/>
                </a:tc>
                <a:tc>
                  <a:txBody>
                    <a:bodyPr/>
                    <a:lstStyle/>
                    <a:p>
                      <a:pPr algn="ctr" fontAlgn="ctr"/>
                      <a:r>
                        <a:rPr lang="es-ES" sz="900" b="1" i="0" u="none" strike="noStrike">
                          <a:solidFill>
                            <a:srgbClr val="000000"/>
                          </a:solidFill>
                          <a:effectLst/>
                          <a:latin typeface="+mn-lt"/>
                        </a:rPr>
                        <a:t>0,2%</a:t>
                      </a:r>
                    </a:p>
                  </a:txBody>
                  <a:tcPr marL="0" marR="0" marT="0" marB="0" anchor="ctr"/>
                </a:tc>
              </a:tr>
              <a:tr h="180020">
                <a:tc>
                  <a:txBody>
                    <a:bodyPr/>
                    <a:lstStyle/>
                    <a:p>
                      <a:pPr algn="l" fontAlgn="t"/>
                      <a:r>
                        <a:rPr lang="es-ES" sz="900" b="0" i="0" u="none" strike="noStrike">
                          <a:solidFill>
                            <a:srgbClr val="000000"/>
                          </a:solidFill>
                          <a:effectLst/>
                          <a:latin typeface="+mn-lt"/>
                        </a:rPr>
                        <a:t>excelente servicio</a:t>
                      </a:r>
                    </a:p>
                  </a:txBody>
                  <a:tcPr marL="0" marR="0" marT="0" marB="0" anchor="ctr"/>
                </a:tc>
                <a:tc>
                  <a:txBody>
                    <a:bodyPr/>
                    <a:lstStyle/>
                    <a:p>
                      <a:pPr algn="ctr" fontAlgn="ctr"/>
                      <a:r>
                        <a:rPr lang="es-ES" sz="900" b="1" i="0" u="none" strike="noStrike">
                          <a:solidFill>
                            <a:srgbClr val="000000"/>
                          </a:solidFill>
                          <a:effectLst/>
                          <a:latin typeface="+mn-lt"/>
                        </a:rPr>
                        <a:t>1,0%</a:t>
                      </a:r>
                    </a:p>
                  </a:txBody>
                  <a:tcPr marL="0" marR="0" marT="0" marB="0" anchor="ctr"/>
                </a:tc>
              </a:tr>
              <a:tr h="135015">
                <a:tc>
                  <a:txBody>
                    <a:bodyPr/>
                    <a:lstStyle/>
                    <a:p>
                      <a:pPr algn="l" fontAlgn="t"/>
                      <a:r>
                        <a:rPr lang="es-ES" sz="900" b="0" i="0" u="none" strike="noStrike" dirty="0" smtClean="0">
                          <a:solidFill>
                            <a:srgbClr val="000000"/>
                          </a:solidFill>
                          <a:effectLst/>
                          <a:latin typeface="+mn-lt"/>
                        </a:rPr>
                        <a:t>Mal </a:t>
                      </a:r>
                      <a:r>
                        <a:rPr lang="es-ES" sz="900" b="0" i="0" u="none" strike="noStrike" dirty="0">
                          <a:solidFill>
                            <a:srgbClr val="000000"/>
                          </a:solidFill>
                          <a:effectLst/>
                          <a:latin typeface="+mn-lt"/>
                        </a:rPr>
                        <a:t>Servicio</a:t>
                      </a:r>
                    </a:p>
                  </a:txBody>
                  <a:tcPr marL="0" marR="0" marT="0" marB="0" anchor="ctr">
                    <a:solidFill>
                      <a:schemeClr val="accent2">
                        <a:lumMod val="20000"/>
                        <a:lumOff val="80000"/>
                      </a:schemeClr>
                    </a:solidFill>
                  </a:tcPr>
                </a:tc>
                <a:tc>
                  <a:txBody>
                    <a:bodyPr/>
                    <a:lstStyle/>
                    <a:p>
                      <a:pPr algn="ctr" fontAlgn="ctr"/>
                      <a:r>
                        <a:rPr lang="es-ES" sz="900" b="1" i="0" u="none" strike="noStrike">
                          <a:solidFill>
                            <a:srgbClr val="000000"/>
                          </a:solidFill>
                          <a:effectLst/>
                          <a:latin typeface="+mn-lt"/>
                        </a:rPr>
                        <a:t>0,4%</a:t>
                      </a:r>
                    </a:p>
                  </a:txBody>
                  <a:tcPr marL="0" marR="0" marT="0" marB="0" anchor="ctr">
                    <a:solidFill>
                      <a:schemeClr val="accent2">
                        <a:lumMod val="20000"/>
                        <a:lumOff val="80000"/>
                      </a:schemeClr>
                    </a:solidFill>
                  </a:tcPr>
                </a:tc>
              </a:tr>
              <a:tr h="155015">
                <a:tc>
                  <a:txBody>
                    <a:bodyPr/>
                    <a:lstStyle/>
                    <a:p>
                      <a:pPr algn="l" fontAlgn="t"/>
                      <a:r>
                        <a:rPr lang="es-ES" sz="900" b="0" i="0" u="none" strike="noStrike">
                          <a:solidFill>
                            <a:srgbClr val="000000"/>
                          </a:solidFill>
                          <a:effectLst/>
                          <a:latin typeface="+mn-lt"/>
                        </a:rPr>
                        <a:t>No fue suficiente el dinero que le dieron</a:t>
                      </a:r>
                    </a:p>
                  </a:txBody>
                  <a:tcPr marL="0" marR="0" marT="0" marB="0" anchor="ctr">
                    <a:solidFill>
                      <a:schemeClr val="accent2">
                        <a:lumMod val="20000"/>
                        <a:lumOff val="80000"/>
                      </a:schemeClr>
                    </a:solidFill>
                  </a:tcPr>
                </a:tc>
                <a:tc>
                  <a:txBody>
                    <a:bodyPr/>
                    <a:lstStyle/>
                    <a:p>
                      <a:pPr algn="ctr" fontAlgn="ctr"/>
                      <a:r>
                        <a:rPr lang="es-ES" sz="900" b="1" i="0" u="none" strike="noStrike" dirty="0">
                          <a:solidFill>
                            <a:srgbClr val="000000"/>
                          </a:solidFill>
                          <a:effectLst/>
                          <a:latin typeface="+mn-lt"/>
                        </a:rPr>
                        <a:t>1,0%</a:t>
                      </a:r>
                    </a:p>
                  </a:txBody>
                  <a:tcPr marL="0" marR="0" marT="0" marB="0" anchor="ctr">
                    <a:solidFill>
                      <a:schemeClr val="accent2">
                        <a:lumMod val="20000"/>
                        <a:lumOff val="80000"/>
                      </a:schemeClr>
                    </a:solidFill>
                  </a:tcPr>
                </a:tc>
              </a:tr>
              <a:tr h="130010">
                <a:tc>
                  <a:txBody>
                    <a:bodyPr/>
                    <a:lstStyle/>
                    <a:p>
                      <a:pPr algn="l" fontAlgn="t"/>
                      <a:r>
                        <a:rPr lang="es-ES" sz="900" b="0" i="0" u="none" strike="noStrike">
                          <a:solidFill>
                            <a:srgbClr val="000000"/>
                          </a:solidFill>
                          <a:effectLst/>
                          <a:latin typeface="+mn-lt"/>
                        </a:rPr>
                        <a:t>fueron eficientes</a:t>
                      </a:r>
                    </a:p>
                  </a:txBody>
                  <a:tcPr marL="0" marR="0" marT="0" marB="0" anchor="ctr"/>
                </a:tc>
                <a:tc>
                  <a:txBody>
                    <a:bodyPr/>
                    <a:lstStyle/>
                    <a:p>
                      <a:pPr algn="ctr" fontAlgn="ctr"/>
                      <a:r>
                        <a:rPr lang="es-ES" sz="900" b="1" i="0" u="none" strike="noStrike">
                          <a:solidFill>
                            <a:srgbClr val="000000"/>
                          </a:solidFill>
                          <a:effectLst/>
                          <a:latin typeface="+mn-lt"/>
                        </a:rPr>
                        <a:t>1,0%</a:t>
                      </a:r>
                    </a:p>
                  </a:txBody>
                  <a:tcPr marL="0" marR="0" marT="0" marB="0" anchor="ctr"/>
                </a:tc>
              </a:tr>
              <a:tr h="150010">
                <a:tc>
                  <a:txBody>
                    <a:bodyPr/>
                    <a:lstStyle/>
                    <a:p>
                      <a:pPr algn="l" fontAlgn="t"/>
                      <a:r>
                        <a:rPr lang="es-ES" sz="900" b="0" i="0" u="none" strike="noStrike">
                          <a:solidFill>
                            <a:srgbClr val="000000"/>
                          </a:solidFill>
                          <a:effectLst/>
                          <a:latin typeface="+mn-lt"/>
                        </a:rPr>
                        <a:t>pudo adquirir la vivienda</a:t>
                      </a:r>
                    </a:p>
                  </a:txBody>
                  <a:tcPr marL="0" marR="0" marT="0" marB="0" anchor="ctr"/>
                </a:tc>
                <a:tc>
                  <a:txBody>
                    <a:bodyPr/>
                    <a:lstStyle/>
                    <a:p>
                      <a:pPr algn="ctr" fontAlgn="ctr"/>
                      <a:r>
                        <a:rPr lang="es-ES" sz="900" b="1" i="0" u="none" strike="noStrike">
                          <a:solidFill>
                            <a:srgbClr val="000000"/>
                          </a:solidFill>
                          <a:effectLst/>
                          <a:latin typeface="+mn-lt"/>
                        </a:rPr>
                        <a:t>9,8%</a:t>
                      </a:r>
                    </a:p>
                  </a:txBody>
                  <a:tcPr marL="0" marR="0" marT="0" marB="0" anchor="ctr"/>
                </a:tc>
              </a:tr>
              <a:tr h="170010">
                <a:tc>
                  <a:txBody>
                    <a:bodyPr/>
                    <a:lstStyle/>
                    <a:p>
                      <a:pPr algn="l" fontAlgn="t"/>
                      <a:r>
                        <a:rPr lang="es-ES" sz="900" b="0" i="0" u="none" strike="noStrike">
                          <a:solidFill>
                            <a:srgbClr val="000000"/>
                          </a:solidFill>
                          <a:effectLst/>
                          <a:latin typeface="+mn-lt"/>
                        </a:rPr>
                        <a:t>claridad en la informacion</a:t>
                      </a:r>
                    </a:p>
                  </a:txBody>
                  <a:tcPr marL="0" marR="0" marT="0" marB="0" anchor="ctr"/>
                </a:tc>
                <a:tc>
                  <a:txBody>
                    <a:bodyPr/>
                    <a:lstStyle/>
                    <a:p>
                      <a:pPr algn="ctr" fontAlgn="ctr"/>
                      <a:r>
                        <a:rPr lang="es-ES" sz="900" b="1" i="0" u="none" strike="noStrike">
                          <a:solidFill>
                            <a:srgbClr val="000000"/>
                          </a:solidFill>
                          <a:effectLst/>
                          <a:latin typeface="+mn-lt"/>
                        </a:rPr>
                        <a:t>3,5%</a:t>
                      </a:r>
                    </a:p>
                  </a:txBody>
                  <a:tcPr marL="0" marR="0" marT="0" marB="0" anchor="ctr"/>
                </a:tc>
              </a:tr>
              <a:tr h="135015">
                <a:tc>
                  <a:txBody>
                    <a:bodyPr/>
                    <a:lstStyle/>
                    <a:p>
                      <a:pPr algn="l" fontAlgn="t"/>
                      <a:r>
                        <a:rPr lang="es-ES" sz="900" b="0" i="0" u="none" strike="noStrike">
                          <a:solidFill>
                            <a:srgbClr val="000000"/>
                          </a:solidFill>
                          <a:effectLst/>
                          <a:latin typeface="+mn-lt"/>
                        </a:rPr>
                        <a:t>Bastantes Opciones</a:t>
                      </a:r>
                    </a:p>
                  </a:txBody>
                  <a:tcPr marL="0" marR="0" marT="0" marB="0" anchor="ctr"/>
                </a:tc>
                <a:tc>
                  <a:txBody>
                    <a:bodyPr/>
                    <a:lstStyle/>
                    <a:p>
                      <a:pPr algn="ctr" fontAlgn="ctr"/>
                      <a:r>
                        <a:rPr lang="es-ES" sz="900" b="1" i="0" u="none" strike="noStrike">
                          <a:solidFill>
                            <a:srgbClr val="000000"/>
                          </a:solidFill>
                          <a:effectLst/>
                          <a:latin typeface="+mn-lt"/>
                        </a:rPr>
                        <a:t>3,3%</a:t>
                      </a:r>
                    </a:p>
                  </a:txBody>
                  <a:tcPr marL="0" marR="0" marT="0" marB="0" anchor="ctr"/>
                </a:tc>
              </a:tr>
              <a:tr h="155015">
                <a:tc>
                  <a:txBody>
                    <a:bodyPr/>
                    <a:lstStyle/>
                    <a:p>
                      <a:pPr algn="l" fontAlgn="t"/>
                      <a:r>
                        <a:rPr lang="es-ES" sz="900" b="0" i="0" u="none" strike="noStrike">
                          <a:solidFill>
                            <a:srgbClr val="000000"/>
                          </a:solidFill>
                          <a:effectLst/>
                          <a:latin typeface="+mn-lt"/>
                        </a:rPr>
                        <a:t>Brinadan Apoyo / oportunidades</a:t>
                      </a:r>
                    </a:p>
                  </a:txBody>
                  <a:tcPr marL="0" marR="0" marT="0" marB="0" anchor="ctr"/>
                </a:tc>
                <a:tc>
                  <a:txBody>
                    <a:bodyPr/>
                    <a:lstStyle/>
                    <a:p>
                      <a:pPr algn="ctr" fontAlgn="ctr"/>
                      <a:r>
                        <a:rPr lang="es-ES" sz="900" b="1" i="0" u="none" strike="noStrike">
                          <a:solidFill>
                            <a:srgbClr val="000000"/>
                          </a:solidFill>
                          <a:effectLst/>
                          <a:latin typeface="+mn-lt"/>
                        </a:rPr>
                        <a:t>7,1%</a:t>
                      </a:r>
                    </a:p>
                  </a:txBody>
                  <a:tcPr marL="0" marR="0" marT="0" marB="0" anchor="ctr"/>
                </a:tc>
              </a:tr>
              <a:tr h="130010">
                <a:tc>
                  <a:txBody>
                    <a:bodyPr/>
                    <a:lstStyle/>
                    <a:p>
                      <a:pPr algn="l" fontAlgn="t"/>
                      <a:r>
                        <a:rPr lang="es-ES" sz="900" b="0" i="0" u="none" strike="noStrike">
                          <a:solidFill>
                            <a:srgbClr val="000000"/>
                          </a:solidFill>
                          <a:effectLst/>
                          <a:latin typeface="+mn-lt"/>
                        </a:rPr>
                        <a:t>Falta de Opciones / ofertas</a:t>
                      </a:r>
                    </a:p>
                  </a:txBody>
                  <a:tcPr marL="0" marR="0" marT="0" marB="0" anchor="ctr">
                    <a:solidFill>
                      <a:schemeClr val="accent2">
                        <a:lumMod val="20000"/>
                        <a:lumOff val="80000"/>
                      </a:schemeClr>
                    </a:solidFill>
                  </a:tcPr>
                </a:tc>
                <a:tc>
                  <a:txBody>
                    <a:bodyPr/>
                    <a:lstStyle/>
                    <a:p>
                      <a:pPr algn="ctr" fontAlgn="ctr"/>
                      <a:r>
                        <a:rPr lang="es-ES" sz="900" b="1" i="0" u="none" strike="noStrike">
                          <a:solidFill>
                            <a:srgbClr val="000000"/>
                          </a:solidFill>
                          <a:effectLst/>
                          <a:latin typeface="+mn-lt"/>
                        </a:rPr>
                        <a:t>1,7%</a:t>
                      </a:r>
                    </a:p>
                  </a:txBody>
                  <a:tcPr marL="0" marR="0" marT="0" marB="0" anchor="ctr">
                    <a:solidFill>
                      <a:schemeClr val="accent2">
                        <a:lumMod val="20000"/>
                        <a:lumOff val="80000"/>
                      </a:schemeClr>
                    </a:solidFill>
                  </a:tcPr>
                </a:tc>
              </a:tr>
              <a:tr h="150010">
                <a:tc>
                  <a:txBody>
                    <a:bodyPr/>
                    <a:lstStyle/>
                    <a:p>
                      <a:pPr algn="l" fontAlgn="t"/>
                      <a:r>
                        <a:rPr lang="es-ES" sz="900" b="0" i="0" u="none" strike="noStrike" dirty="0">
                          <a:solidFill>
                            <a:srgbClr val="000000"/>
                          </a:solidFill>
                          <a:effectLst/>
                          <a:latin typeface="+mn-lt"/>
                        </a:rPr>
                        <a:t>Falta de </a:t>
                      </a:r>
                      <a:r>
                        <a:rPr lang="es-ES" sz="900" b="0" i="0" u="none" strike="noStrike" dirty="0" smtClean="0">
                          <a:solidFill>
                            <a:srgbClr val="000000"/>
                          </a:solidFill>
                          <a:effectLst/>
                          <a:latin typeface="+mn-lt"/>
                        </a:rPr>
                        <a:t>Atención</a:t>
                      </a:r>
                      <a:endParaRPr lang="es-ES" sz="900" b="0" i="0" u="none" strike="noStrike" dirty="0">
                        <a:solidFill>
                          <a:srgbClr val="000000"/>
                        </a:solidFill>
                        <a:effectLst/>
                        <a:latin typeface="+mn-lt"/>
                      </a:endParaRPr>
                    </a:p>
                  </a:txBody>
                  <a:tcPr marL="0" marR="0" marT="0" marB="0" anchor="ctr">
                    <a:solidFill>
                      <a:schemeClr val="accent2">
                        <a:lumMod val="20000"/>
                        <a:lumOff val="80000"/>
                      </a:schemeClr>
                    </a:solidFill>
                  </a:tcPr>
                </a:tc>
                <a:tc>
                  <a:txBody>
                    <a:bodyPr/>
                    <a:lstStyle/>
                    <a:p>
                      <a:pPr algn="ctr" fontAlgn="ctr"/>
                      <a:r>
                        <a:rPr lang="es-ES" sz="900" b="1" i="0" u="none" strike="noStrike" dirty="0">
                          <a:solidFill>
                            <a:srgbClr val="000000"/>
                          </a:solidFill>
                          <a:effectLst/>
                          <a:latin typeface="+mn-lt"/>
                        </a:rPr>
                        <a:t>1,3%</a:t>
                      </a:r>
                    </a:p>
                  </a:txBody>
                  <a:tcPr marL="0" marR="0" marT="0" marB="0" anchor="ctr">
                    <a:solidFill>
                      <a:schemeClr val="accent2">
                        <a:lumMod val="20000"/>
                        <a:lumOff val="80000"/>
                      </a:schemeClr>
                    </a:solidFill>
                  </a:tcPr>
                </a:tc>
              </a:tr>
              <a:tr h="170010">
                <a:tc>
                  <a:txBody>
                    <a:bodyPr/>
                    <a:lstStyle/>
                    <a:p>
                      <a:pPr algn="l" fontAlgn="t"/>
                      <a:r>
                        <a:rPr lang="es-ES" sz="900" b="0" i="0" u="none" strike="noStrike">
                          <a:solidFill>
                            <a:srgbClr val="000000"/>
                          </a:solidFill>
                          <a:effectLst/>
                          <a:latin typeface="+mn-lt"/>
                        </a:rPr>
                        <a:t>No va Adquirir / No ha comprado</a:t>
                      </a:r>
                    </a:p>
                  </a:txBody>
                  <a:tcPr marL="0" marR="0" marT="0" marB="0" anchor="ctr"/>
                </a:tc>
                <a:tc>
                  <a:txBody>
                    <a:bodyPr/>
                    <a:lstStyle/>
                    <a:p>
                      <a:pPr algn="ctr" fontAlgn="ctr"/>
                      <a:r>
                        <a:rPr lang="es-ES" sz="900" b="1" i="0" u="none" strike="noStrike" dirty="0">
                          <a:solidFill>
                            <a:srgbClr val="000000"/>
                          </a:solidFill>
                          <a:effectLst/>
                          <a:latin typeface="+mn-lt"/>
                        </a:rPr>
                        <a:t>1,3%</a:t>
                      </a:r>
                    </a:p>
                  </a:txBody>
                  <a:tcPr marL="0" marR="0" marT="0" marB="0" anchor="ctr"/>
                </a:tc>
              </a:tr>
              <a:tr h="180020">
                <a:tc>
                  <a:txBody>
                    <a:bodyPr/>
                    <a:lstStyle/>
                    <a:p>
                      <a:pPr algn="l" fontAlgn="t"/>
                      <a:r>
                        <a:rPr lang="es-ES" sz="900" b="0" i="0" u="none" strike="noStrike" dirty="0">
                          <a:solidFill>
                            <a:srgbClr val="000000"/>
                          </a:solidFill>
                          <a:effectLst/>
                          <a:latin typeface="+mn-lt"/>
                        </a:rPr>
                        <a:t>No sabe / No responde</a:t>
                      </a:r>
                    </a:p>
                  </a:txBody>
                  <a:tcPr marL="0" marR="0" marT="0" marB="0" anchor="ctr"/>
                </a:tc>
                <a:tc>
                  <a:txBody>
                    <a:bodyPr/>
                    <a:lstStyle/>
                    <a:p>
                      <a:pPr algn="ctr" fontAlgn="ctr"/>
                      <a:r>
                        <a:rPr lang="es-ES" sz="900" b="1" i="0" u="none" strike="noStrike" dirty="0">
                          <a:solidFill>
                            <a:srgbClr val="000000"/>
                          </a:solidFill>
                          <a:effectLst/>
                          <a:latin typeface="+mn-lt"/>
                        </a:rPr>
                        <a:t>1,5%</a:t>
                      </a:r>
                    </a:p>
                  </a:txBody>
                  <a:tcPr marL="0" marR="0" marT="0" marB="0" anchor="ctr"/>
                </a:tc>
              </a:tr>
              <a:tr h="135015">
                <a:tc>
                  <a:txBody>
                    <a:bodyPr/>
                    <a:lstStyle/>
                    <a:p>
                      <a:pPr algn="l" fontAlgn="t"/>
                      <a:r>
                        <a:rPr lang="es-ES" sz="900" b="0" i="0" u="none" strike="noStrike">
                          <a:solidFill>
                            <a:srgbClr val="000000"/>
                          </a:solidFill>
                          <a:effectLst/>
                          <a:latin typeface="+mn-lt"/>
                        </a:rPr>
                        <a:t>NINGUNA</a:t>
                      </a:r>
                    </a:p>
                  </a:txBody>
                  <a:tcPr marL="0" marR="0" marT="0" marB="0" anchor="ctr"/>
                </a:tc>
                <a:tc>
                  <a:txBody>
                    <a:bodyPr/>
                    <a:lstStyle/>
                    <a:p>
                      <a:pPr algn="ctr" fontAlgn="ctr"/>
                      <a:r>
                        <a:rPr lang="es-ES" sz="900" b="1" i="0" u="none" strike="noStrike">
                          <a:solidFill>
                            <a:srgbClr val="000000"/>
                          </a:solidFill>
                          <a:effectLst/>
                          <a:latin typeface="+mn-lt"/>
                        </a:rPr>
                        <a:t>1,0%</a:t>
                      </a:r>
                    </a:p>
                  </a:txBody>
                  <a:tcPr marL="0" marR="0" marT="0" marB="0" anchor="ctr"/>
                </a:tc>
              </a:tr>
              <a:tr h="132870">
                <a:tc>
                  <a:txBody>
                    <a:bodyPr/>
                    <a:lstStyle/>
                    <a:p>
                      <a:pPr algn="l" fontAlgn="t"/>
                      <a:r>
                        <a:rPr lang="es-ES" sz="900" b="0" i="0" u="none" strike="noStrike" dirty="0">
                          <a:solidFill>
                            <a:srgbClr val="000000"/>
                          </a:solidFill>
                          <a:effectLst/>
                          <a:latin typeface="+mn-lt"/>
                        </a:rPr>
                        <a:t>Otros</a:t>
                      </a:r>
                    </a:p>
                  </a:txBody>
                  <a:tcPr marL="0" marR="0" marT="0" marB="0" anchor="ctr"/>
                </a:tc>
                <a:tc>
                  <a:txBody>
                    <a:bodyPr/>
                    <a:lstStyle/>
                    <a:p>
                      <a:pPr algn="ctr" fontAlgn="ctr"/>
                      <a:r>
                        <a:rPr lang="es-ES" sz="900" b="1" i="0" u="none" strike="noStrike" dirty="0">
                          <a:solidFill>
                            <a:srgbClr val="000000"/>
                          </a:solidFill>
                          <a:effectLst/>
                          <a:latin typeface="+mn-lt"/>
                        </a:rPr>
                        <a:t>1,2%</a:t>
                      </a:r>
                    </a:p>
                  </a:txBody>
                  <a:tcPr marL="0" marR="0" marT="0" marB="0" anchor="ctr"/>
                </a:tc>
              </a:tr>
            </a:tbl>
          </a:graphicData>
        </a:graphic>
      </p:graphicFrame>
    </p:spTree>
    <p:extLst>
      <p:ext uri="{BB962C8B-B14F-4D97-AF65-F5344CB8AC3E}">
        <p14:creationId xmlns:p14="http://schemas.microsoft.com/office/powerpoint/2010/main" val="2435641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75520" y="1081772"/>
            <a:ext cx="6120680" cy="276999"/>
          </a:xfrm>
          <a:prstGeom prst="rect">
            <a:avLst/>
          </a:prstGeom>
        </p:spPr>
        <p:txBody>
          <a:bodyPr wrap="square">
            <a:spAutoFit/>
          </a:bodyPr>
          <a:lstStyle/>
          <a:p>
            <a:r>
              <a:rPr lang="es-VE" sz="1200" dirty="0"/>
              <a:t>¿</a:t>
            </a:r>
            <a:r>
              <a:rPr lang="es-VE" sz="1200" dirty="0"/>
              <a:t>La oferta de vivienda que tiene </a:t>
            </a:r>
            <a:r>
              <a:rPr lang="es-VE" sz="1200" b="1" dirty="0"/>
              <a:t>CAJA HONOR </a:t>
            </a:r>
            <a:r>
              <a:rPr lang="es-VE" sz="1200" dirty="0"/>
              <a:t>cumple con sus expectativas?</a:t>
            </a:r>
            <a:endParaRPr lang="es-ES" sz="1200" dirty="0"/>
          </a:p>
        </p:txBody>
      </p:sp>
      <p:graphicFrame>
        <p:nvGraphicFramePr>
          <p:cNvPr id="3" name="2 Gráfico"/>
          <p:cNvGraphicFramePr/>
          <p:nvPr>
            <p:extLst/>
          </p:nvPr>
        </p:nvGraphicFramePr>
        <p:xfrm>
          <a:off x="4430815" y="1281463"/>
          <a:ext cx="2808312" cy="2282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Tabla"/>
          <p:cNvGraphicFramePr>
            <a:graphicFrameLocks noGrp="1"/>
          </p:cNvGraphicFramePr>
          <p:nvPr>
            <p:extLst/>
          </p:nvPr>
        </p:nvGraphicFramePr>
        <p:xfrm>
          <a:off x="6888088" y="2244569"/>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5" name="4 Rectángulo"/>
          <p:cNvSpPr/>
          <p:nvPr/>
        </p:nvSpPr>
        <p:spPr>
          <a:xfrm>
            <a:off x="1910535" y="3409267"/>
            <a:ext cx="5985665" cy="276999"/>
          </a:xfrm>
          <a:prstGeom prst="rect">
            <a:avLst/>
          </a:prstGeom>
        </p:spPr>
        <p:txBody>
          <a:bodyPr wrap="square">
            <a:spAutoFit/>
          </a:bodyPr>
          <a:lstStyle/>
          <a:p>
            <a:r>
              <a:rPr lang="es-VE" sz="1200" dirty="0"/>
              <a:t>¿</a:t>
            </a:r>
            <a:r>
              <a:rPr lang="es-VE" sz="1200" dirty="0"/>
              <a:t>Solucionó vivienda con alguno de los proyectos promocionados por </a:t>
            </a:r>
            <a:r>
              <a:rPr lang="es-VE" sz="1200" b="1" dirty="0"/>
              <a:t>CAJA HONOR</a:t>
            </a:r>
            <a:r>
              <a:rPr lang="es-VE" sz="1200" dirty="0"/>
              <a:t>?</a:t>
            </a:r>
            <a:endParaRPr lang="es-ES" sz="1200" dirty="0"/>
          </a:p>
        </p:txBody>
      </p:sp>
      <p:graphicFrame>
        <p:nvGraphicFramePr>
          <p:cNvPr id="6" name="5 Gráfico"/>
          <p:cNvGraphicFramePr/>
          <p:nvPr>
            <p:extLst/>
          </p:nvPr>
        </p:nvGraphicFramePr>
        <p:xfrm>
          <a:off x="4430815" y="3711733"/>
          <a:ext cx="2808312" cy="2282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Tabla"/>
          <p:cNvGraphicFramePr>
            <a:graphicFrameLocks noGrp="1"/>
          </p:cNvGraphicFramePr>
          <p:nvPr>
            <p:extLst/>
          </p:nvPr>
        </p:nvGraphicFramePr>
        <p:xfrm>
          <a:off x="6888088" y="4674839"/>
          <a:ext cx="864096" cy="415278"/>
        </p:xfrm>
        <a:graphic>
          <a:graphicData uri="http://schemas.openxmlformats.org/drawingml/2006/table">
            <a:tbl>
              <a:tblPr/>
              <a:tblGrid>
                <a:gridCol w="864096"/>
              </a:tblGrid>
              <a:tr h="228600">
                <a:tc>
                  <a:txBody>
                    <a:bodyPr/>
                    <a:lstStyle/>
                    <a:p>
                      <a:pPr algn="ctr" fontAlgn="ctr"/>
                      <a:r>
                        <a:rPr lang="es-ES" sz="1200" b="1" i="0" u="none" strike="noStrike" dirty="0" smtClean="0">
                          <a:solidFill>
                            <a:srgbClr val="000000"/>
                          </a:solidFill>
                          <a:latin typeface="New Cicle"/>
                        </a:rPr>
                        <a:t>Base</a:t>
                      </a:r>
                    </a:p>
                  </a:txBody>
                  <a:tcPr marL="9525" marR="9525" marT="9525" marB="0" anchor="ctr">
                    <a:lnL>
                      <a:noFill/>
                    </a:lnL>
                    <a:lnR>
                      <a:noFill/>
                    </a:lnR>
                    <a:lnT>
                      <a:noFill/>
                    </a:lnT>
                    <a:lnB>
                      <a:noFill/>
                    </a:lnB>
                  </a:tcPr>
                </a:tc>
              </a:tr>
              <a:tr h="186678">
                <a:tc>
                  <a:txBody>
                    <a:bodyPr/>
                    <a:lstStyle/>
                    <a:p>
                      <a:pPr algn="ctr" fontAlgn="ctr"/>
                      <a:r>
                        <a:rPr lang="es-ES" sz="900" b="0" i="0" u="none" strike="noStrike" dirty="0" smtClean="0">
                          <a:solidFill>
                            <a:srgbClr val="000000"/>
                          </a:solidFill>
                          <a:latin typeface="Arial"/>
                        </a:rPr>
                        <a:t>520</a:t>
                      </a:r>
                      <a:endParaRPr lang="es-ES" sz="900" b="0" i="0" u="none" strike="noStrike" dirty="0">
                        <a:solidFill>
                          <a:srgbClr val="000000"/>
                        </a:solidFill>
                        <a:latin typeface="Arial"/>
                      </a:endParaRPr>
                    </a:p>
                  </a:txBody>
                  <a:tcPr marL="0" marR="0" marT="0" marB="0" anchor="ctr">
                    <a:lnL>
                      <a:noFill/>
                    </a:lnL>
                    <a:lnR>
                      <a:noFill/>
                    </a:lnR>
                    <a:lnT>
                      <a:noFill/>
                    </a:lnT>
                    <a:lnB>
                      <a:noFill/>
                    </a:lnB>
                  </a:tcPr>
                </a:tc>
              </a:tr>
            </a:tbl>
          </a:graphicData>
        </a:graphic>
      </p:graphicFrame>
      <p:sp>
        <p:nvSpPr>
          <p:cNvPr id="8" name="7 CuadroTexto"/>
          <p:cNvSpPr txBox="1"/>
          <p:nvPr/>
        </p:nvSpPr>
        <p:spPr>
          <a:xfrm>
            <a:off x="1658877" y="692696"/>
            <a:ext cx="1216744" cy="369332"/>
          </a:xfrm>
          <a:prstGeom prst="rect">
            <a:avLst/>
          </a:prstGeom>
          <a:noFill/>
        </p:spPr>
        <p:txBody>
          <a:bodyPr wrap="none" rtlCol="0">
            <a:spAutoFit/>
          </a:bodyPr>
          <a:lstStyle/>
          <a:p>
            <a:pPr algn="r"/>
            <a:r>
              <a:rPr lang="es-ES_tradnl" b="1" dirty="0">
                <a:solidFill>
                  <a:srgbClr val="56AA1C"/>
                </a:solidFill>
              </a:rPr>
              <a:t>1. General </a:t>
            </a:r>
            <a:endParaRPr lang="es-CO" b="1" dirty="0">
              <a:solidFill>
                <a:srgbClr val="56AA1C"/>
              </a:solidFill>
            </a:endParaRPr>
          </a:p>
        </p:txBody>
      </p:sp>
    </p:spTree>
    <p:extLst>
      <p:ext uri="{BB962C8B-B14F-4D97-AF65-F5344CB8AC3E}">
        <p14:creationId xmlns:p14="http://schemas.microsoft.com/office/powerpoint/2010/main" val="2984145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redondeado"/>
          <p:cNvSpPr/>
          <p:nvPr/>
        </p:nvSpPr>
        <p:spPr>
          <a:xfrm>
            <a:off x="1825423" y="2604047"/>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a:solidFill>
                    <a:srgbClr val="56AA1C"/>
                  </a:solidFill>
                </a:ln>
                <a:solidFill>
                  <a:srgbClr val="56AA1C"/>
                </a:solidFill>
              </a:rPr>
              <a:t>2. Satisfacción General</a:t>
            </a:r>
          </a:p>
        </p:txBody>
      </p:sp>
      <p:sp>
        <p:nvSpPr>
          <p:cNvPr id="30" name="29 Rectángulo redondeado"/>
          <p:cNvSpPr/>
          <p:nvPr/>
        </p:nvSpPr>
        <p:spPr>
          <a:xfrm>
            <a:off x="1813076" y="2252603"/>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chemeClr val="tx2">
                      <a:satMod val="155000"/>
                    </a:schemeClr>
                  </a:solidFill>
                  <a:prstDash val="solid"/>
                </a:ln>
                <a:solidFill>
                  <a:schemeClr val="bg2">
                    <a:tint val="85000"/>
                    <a:satMod val="155000"/>
                  </a:schemeClr>
                </a:solidFill>
              </a:rPr>
              <a:t>1. General</a:t>
            </a:r>
          </a:p>
        </p:txBody>
      </p:sp>
      <p:sp>
        <p:nvSpPr>
          <p:cNvPr id="16" name="10 Rectángulo redondeado"/>
          <p:cNvSpPr/>
          <p:nvPr/>
        </p:nvSpPr>
        <p:spPr>
          <a:xfrm>
            <a:off x="1825423" y="3367340"/>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chemeClr val="tx2">
                      <a:satMod val="155000"/>
                    </a:schemeClr>
                  </a:solidFill>
                  <a:prstDash val="solid"/>
                </a:ln>
                <a:solidFill>
                  <a:schemeClr val="bg2">
                    <a:tint val="85000"/>
                    <a:satMod val="155000"/>
                  </a:schemeClr>
                </a:solidFill>
              </a:rPr>
              <a:t>4</a:t>
            </a:r>
            <a:r>
              <a:rPr lang="es-ES" sz="1200" dirty="0" smtClean="0">
                <a:ln w="12700">
                  <a:solidFill>
                    <a:schemeClr val="tx2">
                      <a:satMod val="155000"/>
                    </a:schemeClr>
                  </a:solidFill>
                  <a:prstDash val="solid"/>
                </a:ln>
                <a:solidFill>
                  <a:schemeClr val="bg2">
                    <a:tint val="85000"/>
                    <a:satMod val="155000"/>
                  </a:schemeClr>
                </a:solidFill>
              </a:rPr>
              <a:t>. </a:t>
            </a:r>
            <a:r>
              <a:rPr lang="es-ES" sz="1200" dirty="0">
                <a:ln w="12700">
                  <a:solidFill>
                    <a:schemeClr val="tx2">
                      <a:satMod val="155000"/>
                    </a:schemeClr>
                  </a:solidFill>
                  <a:prstDash val="solid"/>
                </a:ln>
                <a:solidFill>
                  <a:schemeClr val="bg2">
                    <a:tint val="85000"/>
                    <a:satMod val="155000"/>
                  </a:schemeClr>
                </a:solidFill>
              </a:rPr>
              <a:t>Conclusiones</a:t>
            </a:r>
          </a:p>
        </p:txBody>
      </p:sp>
      <p:sp>
        <p:nvSpPr>
          <p:cNvPr id="17" name="11 Rectángulo redondeado"/>
          <p:cNvSpPr/>
          <p:nvPr/>
        </p:nvSpPr>
        <p:spPr>
          <a:xfrm>
            <a:off x="1825423" y="2982930"/>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smtClean="0">
                <a:ln w="12700">
                  <a:solidFill>
                    <a:schemeClr val="tx2">
                      <a:satMod val="155000"/>
                    </a:schemeClr>
                  </a:solidFill>
                  <a:prstDash val="solid"/>
                </a:ln>
                <a:solidFill>
                  <a:schemeClr val="bg2">
                    <a:tint val="85000"/>
                    <a:satMod val="155000"/>
                  </a:schemeClr>
                </a:solidFill>
              </a:rPr>
              <a:t>3. </a:t>
            </a:r>
            <a:r>
              <a:rPr lang="es-ES" sz="1200" dirty="0">
                <a:ln w="12700">
                  <a:solidFill>
                    <a:schemeClr val="tx2">
                      <a:satMod val="155000"/>
                    </a:schemeClr>
                  </a:solidFill>
                  <a:prstDash val="solid"/>
                </a:ln>
                <a:solidFill>
                  <a:schemeClr val="bg2">
                    <a:tint val="85000"/>
                    <a:satMod val="155000"/>
                  </a:schemeClr>
                </a:solidFill>
              </a:rPr>
              <a:t>Demográficos</a:t>
            </a:r>
          </a:p>
        </p:txBody>
      </p:sp>
    </p:spTree>
    <p:extLst>
      <p:ext uri="{BB962C8B-B14F-4D97-AF65-F5344CB8AC3E}">
        <p14:creationId xmlns:p14="http://schemas.microsoft.com/office/powerpoint/2010/main" val="928466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20 Tabla"/>
          <p:cNvGraphicFramePr>
            <a:graphicFrameLocks noGrp="1"/>
          </p:cNvGraphicFramePr>
          <p:nvPr>
            <p:extLst/>
          </p:nvPr>
        </p:nvGraphicFramePr>
        <p:xfrm>
          <a:off x="9408368" y="3539662"/>
          <a:ext cx="959768" cy="465403"/>
        </p:xfrm>
        <a:graphic>
          <a:graphicData uri="http://schemas.openxmlformats.org/drawingml/2006/table">
            <a:tbl>
              <a:tblPr firstRow="1" bandRow="1">
                <a:tableStyleId>{2D5ABB26-0587-4C30-8999-92F81FD0307C}</a:tableStyleId>
              </a:tblPr>
              <a:tblGrid>
                <a:gridCol w="959768"/>
              </a:tblGrid>
              <a:tr h="216024">
                <a:tc>
                  <a:txBody>
                    <a:bodyPr/>
                    <a:lstStyle/>
                    <a:p>
                      <a:pPr algn="ctr"/>
                      <a:r>
                        <a:rPr lang="es-ES" sz="1000" b="1" dirty="0" smtClean="0">
                          <a:solidFill>
                            <a:schemeClr val="tx1"/>
                          </a:solidFill>
                          <a:latin typeface="+mn-lt"/>
                        </a:rPr>
                        <a:t>Promedio FI</a:t>
                      </a:r>
                      <a:endParaRPr lang="es-ES" sz="1000" b="1" dirty="0">
                        <a:solidFill>
                          <a:schemeClr val="tx1"/>
                        </a:solidFill>
                        <a:latin typeface="+mn-lt"/>
                      </a:endParaRPr>
                    </a:p>
                  </a:txBody>
                  <a:tcPr anchor="ctr"/>
                </a:tc>
              </a:tr>
              <a:tr h="221563">
                <a:tc>
                  <a:txBody>
                    <a:bodyPr/>
                    <a:lstStyle/>
                    <a:p>
                      <a:pPr algn="ctr" fontAlgn="ctr"/>
                      <a:r>
                        <a:rPr lang="es-CO" sz="1000" b="0" i="0" u="none" strike="noStrike" dirty="0" smtClean="0">
                          <a:solidFill>
                            <a:srgbClr val="000000"/>
                          </a:solidFill>
                          <a:effectLst/>
                          <a:latin typeface="New Cicle" panose="02000000000000000000" pitchFamily="2" charset="0"/>
                        </a:rPr>
                        <a:t>0,441</a:t>
                      </a:r>
                      <a:endParaRPr lang="es-CO" sz="1000" b="0" i="0" u="none" strike="noStrike" dirty="0">
                        <a:solidFill>
                          <a:srgbClr val="000000"/>
                        </a:solidFill>
                        <a:effectLst/>
                        <a:latin typeface="New Cicle" panose="02000000000000000000" pitchFamily="2" charset="0"/>
                      </a:endParaRPr>
                    </a:p>
                  </a:txBody>
                  <a:tcPr marL="0" marR="0" marT="0" marB="0" anchor="ctr"/>
                </a:tc>
              </a:tr>
            </a:tbl>
          </a:graphicData>
        </a:graphic>
      </p:graphicFrame>
      <p:graphicFrame>
        <p:nvGraphicFramePr>
          <p:cNvPr id="22" name="21 Tabla"/>
          <p:cNvGraphicFramePr>
            <a:graphicFrameLocks noGrp="1"/>
          </p:cNvGraphicFramePr>
          <p:nvPr>
            <p:extLst/>
          </p:nvPr>
        </p:nvGraphicFramePr>
        <p:xfrm>
          <a:off x="9427269" y="5305058"/>
          <a:ext cx="959768" cy="465403"/>
        </p:xfrm>
        <a:graphic>
          <a:graphicData uri="http://schemas.openxmlformats.org/drawingml/2006/table">
            <a:tbl>
              <a:tblPr firstRow="1" bandRow="1">
                <a:tableStyleId>{2D5ABB26-0587-4C30-8999-92F81FD0307C}</a:tableStyleId>
              </a:tblPr>
              <a:tblGrid>
                <a:gridCol w="959768"/>
              </a:tblGrid>
              <a:tr h="216024">
                <a:tc>
                  <a:txBody>
                    <a:bodyPr/>
                    <a:lstStyle/>
                    <a:p>
                      <a:pPr algn="ctr"/>
                      <a:r>
                        <a:rPr lang="es-ES" sz="1000" b="1" dirty="0" smtClean="0">
                          <a:solidFill>
                            <a:schemeClr val="tx1"/>
                          </a:solidFill>
                          <a:latin typeface="+mn-lt"/>
                        </a:rPr>
                        <a:t>Mediana</a:t>
                      </a:r>
                      <a:endParaRPr lang="es-ES" sz="1000" b="1" dirty="0">
                        <a:solidFill>
                          <a:schemeClr val="tx1"/>
                        </a:solidFill>
                        <a:latin typeface="+mn-lt"/>
                      </a:endParaRPr>
                    </a:p>
                  </a:txBody>
                  <a:tcPr anchor="ctr"/>
                </a:tc>
              </a:tr>
              <a:tr h="221563">
                <a:tc>
                  <a:txBody>
                    <a:bodyPr/>
                    <a:lstStyle/>
                    <a:p>
                      <a:pPr algn="ctr" fontAlgn="ctr"/>
                      <a:r>
                        <a:rPr lang="es-CO" sz="1000" b="0" i="0" u="none" strike="noStrike" dirty="0" smtClean="0">
                          <a:solidFill>
                            <a:srgbClr val="000000"/>
                          </a:solidFill>
                          <a:effectLst/>
                          <a:latin typeface="New Cicle" panose="02000000000000000000" pitchFamily="2" charset="0"/>
                        </a:rPr>
                        <a:t>0,009</a:t>
                      </a:r>
                      <a:endParaRPr lang="es-CO" sz="1000" b="0" i="0" u="none" strike="noStrike" dirty="0">
                        <a:solidFill>
                          <a:srgbClr val="000000"/>
                        </a:solidFill>
                        <a:effectLst/>
                        <a:latin typeface="New Cicle" panose="02000000000000000000" pitchFamily="2" charset="0"/>
                      </a:endParaRPr>
                    </a:p>
                  </a:txBody>
                  <a:tcPr marL="0" marR="0" marT="0" marB="0" anchor="ctr"/>
                </a:tc>
              </a:tr>
            </a:tbl>
          </a:graphicData>
        </a:graphic>
      </p:graphicFrame>
      <p:graphicFrame>
        <p:nvGraphicFramePr>
          <p:cNvPr id="23" name="22 Gráfico"/>
          <p:cNvGraphicFramePr/>
          <p:nvPr>
            <p:extLst/>
          </p:nvPr>
        </p:nvGraphicFramePr>
        <p:xfrm>
          <a:off x="1942341" y="1548472"/>
          <a:ext cx="7632848"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24 Tabla"/>
          <p:cNvGraphicFramePr>
            <a:graphicFrameLocks noGrp="1"/>
          </p:cNvGraphicFramePr>
          <p:nvPr>
            <p:extLst/>
          </p:nvPr>
        </p:nvGraphicFramePr>
        <p:xfrm>
          <a:off x="2194879" y="5469114"/>
          <a:ext cx="7380310" cy="219573"/>
        </p:xfrm>
        <a:graphic>
          <a:graphicData uri="http://schemas.openxmlformats.org/drawingml/2006/table">
            <a:tbl>
              <a:tblPr/>
              <a:tblGrid>
                <a:gridCol w="1054330"/>
                <a:gridCol w="1054330"/>
                <a:gridCol w="1054330"/>
                <a:gridCol w="1054330"/>
                <a:gridCol w="1054330"/>
                <a:gridCol w="1054330"/>
                <a:gridCol w="1054330"/>
              </a:tblGrid>
              <a:tr h="219573">
                <a:tc>
                  <a:txBody>
                    <a:bodyPr/>
                    <a:lstStyle/>
                    <a:p>
                      <a:pPr algn="ctr" fontAlgn="ctr"/>
                      <a:r>
                        <a:rPr lang="es-ES" sz="1100" b="0" i="0" u="none" strike="noStrike" dirty="0">
                          <a:solidFill>
                            <a:srgbClr val="000000"/>
                          </a:solidFill>
                          <a:latin typeface="New Cicle"/>
                        </a:rPr>
                        <a:t>Urgencias</a:t>
                      </a: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0,010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0,008</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0,000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0,080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1,333</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0,002</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25 Tabla"/>
          <p:cNvGraphicFramePr>
            <a:graphicFrameLocks noGrp="1"/>
          </p:cNvGraphicFramePr>
          <p:nvPr>
            <p:extLst/>
          </p:nvPr>
        </p:nvGraphicFramePr>
        <p:xfrm>
          <a:off x="9491779" y="1696071"/>
          <a:ext cx="959768" cy="617803"/>
        </p:xfrm>
        <a:graphic>
          <a:graphicData uri="http://schemas.openxmlformats.org/drawingml/2006/table">
            <a:tbl>
              <a:tblPr firstRow="1" bandRow="1">
                <a:tableStyleId>{2D5ABB26-0587-4C30-8999-92F81FD0307C}</a:tableStyleId>
              </a:tblPr>
              <a:tblGrid>
                <a:gridCol w="959768"/>
              </a:tblGrid>
              <a:tr h="216024">
                <a:tc>
                  <a:txBody>
                    <a:bodyPr/>
                    <a:lstStyle/>
                    <a:p>
                      <a:pPr algn="ctr"/>
                      <a:r>
                        <a:rPr lang="es-ES" sz="1000" b="1" dirty="0" smtClean="0">
                          <a:effectLst>
                            <a:outerShdw blurRad="38100" dist="38100" dir="2700000" algn="tl">
                              <a:srgbClr val="000000">
                                <a:alpha val="43137"/>
                              </a:srgbClr>
                            </a:outerShdw>
                          </a:effectLst>
                          <a:latin typeface="+mn-lt"/>
                        </a:rPr>
                        <a:t>Índice de Satisfacción</a:t>
                      </a:r>
                      <a:endParaRPr lang="es-ES" sz="1000" b="1" dirty="0">
                        <a:effectLst>
                          <a:outerShdw blurRad="38100" dist="38100" dir="2700000" algn="tl">
                            <a:srgbClr val="000000">
                              <a:alpha val="43137"/>
                            </a:srgbClr>
                          </a:outerShdw>
                        </a:effectLst>
                        <a:latin typeface="+mn-lt"/>
                      </a:endParaRPr>
                    </a:p>
                  </a:txBody>
                  <a:tcPr anchor="ctr"/>
                </a:tc>
              </a:tr>
              <a:tr h="221563">
                <a:tc>
                  <a:txBody>
                    <a:bodyPr/>
                    <a:lstStyle/>
                    <a:p>
                      <a:pPr algn="ctr" fontAlgn="ctr"/>
                      <a:r>
                        <a:rPr lang="es-CO" sz="1000" b="0" i="0" u="none" strike="noStrike" dirty="0" smtClean="0">
                          <a:solidFill>
                            <a:srgbClr val="000000"/>
                          </a:solidFill>
                          <a:effectLst/>
                          <a:latin typeface="New Cicle" panose="02000000000000000000" pitchFamily="2" charset="0"/>
                        </a:rPr>
                        <a:t>4,30</a:t>
                      </a:r>
                      <a:endParaRPr lang="es-CO" sz="1000" b="0" i="0" u="none" strike="noStrike" dirty="0">
                        <a:solidFill>
                          <a:srgbClr val="000000"/>
                        </a:solidFill>
                        <a:effectLst/>
                        <a:latin typeface="New Cicle" panose="02000000000000000000" pitchFamily="2" charset="0"/>
                      </a:endParaRPr>
                    </a:p>
                  </a:txBody>
                  <a:tcPr marL="0" marR="0" marT="0" marB="0" anchor="ctr"/>
                </a:tc>
              </a:tr>
            </a:tbl>
          </a:graphicData>
        </a:graphic>
      </p:graphicFrame>
      <p:sp>
        <p:nvSpPr>
          <p:cNvPr id="28" name="27 Redondear rectángulo de esquina diagonal"/>
          <p:cNvSpPr/>
          <p:nvPr/>
        </p:nvSpPr>
        <p:spPr>
          <a:xfrm>
            <a:off x="9523778" y="1651131"/>
            <a:ext cx="863600" cy="647700"/>
          </a:xfrm>
          <a:prstGeom prst="round2DiagRect">
            <a:avLst/>
          </a:prstGeom>
          <a:noFill/>
          <a:ln>
            <a:solidFill>
              <a:schemeClr val="bg2">
                <a:lumMod val="25000"/>
              </a:schemeClr>
            </a:solidFill>
          </a:ln>
        </p:spPr>
        <p:style>
          <a:lnRef idx="2">
            <a:schemeClr val="accent3"/>
          </a:lnRef>
          <a:fillRef idx="1">
            <a:schemeClr val="lt1"/>
          </a:fillRef>
          <a:effectRef idx="0">
            <a:schemeClr val="accent3"/>
          </a:effectRef>
          <a:fontRef idx="minor">
            <a:schemeClr val="dk1"/>
          </a:fontRef>
        </p:style>
        <p:txBody>
          <a:bodyPr anchor="ctr"/>
          <a:lstStyle/>
          <a:p>
            <a:pPr algn="ctr">
              <a:defRPr/>
            </a:pPr>
            <a:endParaRPr lang="es-ES">
              <a:solidFill>
                <a:prstClr val="black"/>
              </a:solidFill>
            </a:endParaRPr>
          </a:p>
        </p:txBody>
      </p:sp>
      <p:sp>
        <p:nvSpPr>
          <p:cNvPr id="11" name="10 CuadroTexto"/>
          <p:cNvSpPr txBox="1"/>
          <p:nvPr/>
        </p:nvSpPr>
        <p:spPr>
          <a:xfrm>
            <a:off x="1771383" y="1042599"/>
            <a:ext cx="7633229" cy="261610"/>
          </a:xfrm>
          <a:prstGeom prst="rect">
            <a:avLst/>
          </a:prstGeom>
          <a:noFill/>
        </p:spPr>
        <p:txBody>
          <a:bodyPr wrap="square" rtlCol="0">
            <a:spAutoFit/>
          </a:bodyPr>
          <a:lstStyle/>
          <a:p>
            <a:pPr algn="r"/>
            <a:r>
              <a:rPr lang="es-VE" sz="1100" dirty="0">
                <a:solidFill>
                  <a:prstClr val="black"/>
                </a:solidFill>
              </a:rPr>
              <a:t>En </a:t>
            </a:r>
            <a:r>
              <a:rPr lang="es-VE" sz="1100" dirty="0">
                <a:solidFill>
                  <a:prstClr val="black"/>
                </a:solidFill>
              </a:rPr>
              <a:t>una escala de 1 a 5 donde 1 es pésimo y 5 es excelente, por favor califique el Servicio en general que le presta </a:t>
            </a:r>
            <a:r>
              <a:rPr lang="es-VE" sz="1100" b="1" dirty="0">
                <a:solidFill>
                  <a:prstClr val="black"/>
                </a:solidFill>
              </a:rPr>
              <a:t>CAJA HONOR</a:t>
            </a:r>
            <a:r>
              <a:rPr lang="es-VE" sz="1100" dirty="0">
                <a:solidFill>
                  <a:prstClr val="black"/>
                </a:solidFill>
              </a:rPr>
              <a:t>: </a:t>
            </a:r>
            <a:r>
              <a:rPr lang="es-VE" sz="1100" b="1" dirty="0">
                <a:solidFill>
                  <a:prstClr val="black"/>
                </a:solidFill>
              </a:rPr>
              <a:t> </a:t>
            </a:r>
            <a:endParaRPr lang="es-ES" sz="1100" dirty="0">
              <a:solidFill>
                <a:prstClr val="black"/>
              </a:solidFill>
            </a:endParaRPr>
          </a:p>
        </p:txBody>
      </p:sp>
      <p:sp>
        <p:nvSpPr>
          <p:cNvPr id="20" name="19 CuadroTexto"/>
          <p:cNvSpPr txBox="1"/>
          <p:nvPr/>
        </p:nvSpPr>
        <p:spPr>
          <a:xfrm>
            <a:off x="1649005" y="692696"/>
            <a:ext cx="2395207" cy="369332"/>
          </a:xfrm>
          <a:prstGeom prst="rect">
            <a:avLst/>
          </a:prstGeom>
          <a:noFill/>
        </p:spPr>
        <p:txBody>
          <a:bodyPr wrap="none" rtlCol="0">
            <a:spAutoFit/>
          </a:bodyPr>
          <a:lstStyle/>
          <a:p>
            <a:pPr algn="r"/>
            <a:r>
              <a:rPr lang="es-ES_tradnl" b="1" dirty="0">
                <a:solidFill>
                  <a:srgbClr val="56AA1C"/>
                </a:solidFill>
              </a:rPr>
              <a:t>2</a:t>
            </a:r>
            <a:r>
              <a:rPr lang="es-ES_tradnl" b="1" dirty="0">
                <a:solidFill>
                  <a:srgbClr val="56AA1C"/>
                </a:solidFill>
              </a:rPr>
              <a:t>. Satisfacción </a:t>
            </a:r>
            <a:r>
              <a:rPr lang="es-ES_tradnl" b="1" dirty="0">
                <a:solidFill>
                  <a:srgbClr val="56AA1C"/>
                </a:solidFill>
              </a:rPr>
              <a:t>General </a:t>
            </a:r>
            <a:endParaRPr lang="es-CO" b="1" dirty="0">
              <a:solidFill>
                <a:srgbClr val="56AA1C"/>
              </a:solidFill>
            </a:endParaRPr>
          </a:p>
        </p:txBody>
      </p:sp>
      <p:graphicFrame>
        <p:nvGraphicFramePr>
          <p:cNvPr id="12" name="24 Tabla"/>
          <p:cNvGraphicFramePr>
            <a:graphicFrameLocks noGrp="1"/>
          </p:cNvGraphicFramePr>
          <p:nvPr>
            <p:extLst/>
          </p:nvPr>
        </p:nvGraphicFramePr>
        <p:xfrm>
          <a:off x="2193096" y="5776681"/>
          <a:ext cx="7380310" cy="219573"/>
        </p:xfrm>
        <a:graphic>
          <a:graphicData uri="http://schemas.openxmlformats.org/drawingml/2006/table">
            <a:tbl>
              <a:tblPr/>
              <a:tblGrid>
                <a:gridCol w="1054330"/>
                <a:gridCol w="1054330"/>
                <a:gridCol w="1054330"/>
                <a:gridCol w="1054330"/>
                <a:gridCol w="1054330"/>
                <a:gridCol w="1054330"/>
                <a:gridCol w="1054330"/>
              </a:tblGrid>
              <a:tr h="219573">
                <a:tc>
                  <a:txBody>
                    <a:bodyPr/>
                    <a:lstStyle/>
                    <a:p>
                      <a:pPr algn="ctr" fontAlgn="ctr"/>
                      <a:r>
                        <a:rPr lang="es-ES" sz="1100" b="0" i="0" u="none" strike="noStrike" dirty="0" smtClean="0">
                          <a:solidFill>
                            <a:srgbClr val="000000"/>
                          </a:solidFill>
                          <a:latin typeface="New Cicle"/>
                        </a:rPr>
                        <a:t>Bases</a:t>
                      </a:r>
                      <a:endParaRPr lang="es-ES" sz="1100" b="0" i="0" u="none" strike="noStrike" dirty="0">
                        <a:solidFill>
                          <a:srgbClr val="000000"/>
                        </a:solidFill>
                        <a:latin typeface="New Cicle"/>
                      </a:endParaRP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520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520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344</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138</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12</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520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38654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p:cNvPicPr>
            <a:picLocks noChangeAspect="1" noChangeArrowheads="1"/>
          </p:cNvPicPr>
          <p:nvPr/>
        </p:nvPicPr>
        <p:blipFill>
          <a:blip r:embed="rId2" cstate="print"/>
          <a:srcRect/>
          <a:stretch>
            <a:fillRect/>
          </a:stretch>
        </p:blipFill>
        <p:spPr bwMode="auto">
          <a:xfrm>
            <a:off x="4664842" y="1515498"/>
            <a:ext cx="3800475" cy="3695700"/>
          </a:xfrm>
          <a:prstGeom prst="rect">
            <a:avLst/>
          </a:prstGeom>
          <a:noFill/>
          <a:ln w="9525">
            <a:noFill/>
            <a:miter lim="800000"/>
            <a:headEnd/>
            <a:tailEnd/>
          </a:ln>
          <a:effectLst/>
        </p:spPr>
      </p:pic>
      <p:grpSp>
        <p:nvGrpSpPr>
          <p:cNvPr id="4" name="16 Grupo"/>
          <p:cNvGrpSpPr/>
          <p:nvPr/>
        </p:nvGrpSpPr>
        <p:grpSpPr>
          <a:xfrm>
            <a:off x="5626418" y="2325982"/>
            <a:ext cx="301014" cy="291566"/>
            <a:chOff x="2699350" y="2285992"/>
            <a:chExt cx="301014" cy="291566"/>
          </a:xfrm>
        </p:grpSpPr>
        <p:sp>
          <p:nvSpPr>
            <p:cNvPr id="14" name="13 Elipse"/>
            <p:cNvSpPr/>
            <p:nvPr/>
          </p:nvSpPr>
          <p:spPr>
            <a:xfrm>
              <a:off x="2714612" y="2285992"/>
              <a:ext cx="285752" cy="28575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900" b="1" dirty="0">
                <a:solidFill>
                  <a:prstClr val="black"/>
                </a:solidFill>
                <a:cs typeface="Arial" pitchFamily="34" charset="0"/>
              </a:endParaRPr>
            </a:p>
          </p:txBody>
        </p:sp>
        <p:sp>
          <p:nvSpPr>
            <p:cNvPr id="16" name="15 CuadroTexto"/>
            <p:cNvSpPr txBox="1"/>
            <p:nvPr/>
          </p:nvSpPr>
          <p:spPr>
            <a:xfrm>
              <a:off x="2699350" y="2323642"/>
              <a:ext cx="253596" cy="253916"/>
            </a:xfrm>
            <a:prstGeom prst="rect">
              <a:avLst/>
            </a:prstGeom>
            <a:noFill/>
          </p:spPr>
          <p:txBody>
            <a:bodyPr wrap="none" rtlCol="0">
              <a:spAutoFit/>
            </a:bodyPr>
            <a:lstStyle/>
            <a:p>
              <a:pPr algn="r"/>
              <a:r>
                <a:rPr lang="es-ES" sz="1050" b="1" dirty="0">
                  <a:solidFill>
                    <a:prstClr val="black"/>
                  </a:solidFill>
                </a:rPr>
                <a:t>1</a:t>
              </a:r>
            </a:p>
          </p:txBody>
        </p:sp>
      </p:grpSp>
      <p:grpSp>
        <p:nvGrpSpPr>
          <p:cNvPr id="5" name="16 Grupo"/>
          <p:cNvGrpSpPr/>
          <p:nvPr/>
        </p:nvGrpSpPr>
        <p:grpSpPr>
          <a:xfrm>
            <a:off x="7196085" y="2843080"/>
            <a:ext cx="301013" cy="291566"/>
            <a:chOff x="2699351" y="2285992"/>
            <a:chExt cx="301013" cy="291566"/>
          </a:xfrm>
        </p:grpSpPr>
        <p:sp>
          <p:nvSpPr>
            <p:cNvPr id="24" name="23 Elipse"/>
            <p:cNvSpPr/>
            <p:nvPr/>
          </p:nvSpPr>
          <p:spPr>
            <a:xfrm>
              <a:off x="2714612" y="2285992"/>
              <a:ext cx="285752" cy="28575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900" b="1" dirty="0">
                <a:solidFill>
                  <a:prstClr val="black"/>
                </a:solidFill>
                <a:cs typeface="Arial" pitchFamily="34" charset="0"/>
              </a:endParaRPr>
            </a:p>
          </p:txBody>
        </p:sp>
        <p:sp>
          <p:nvSpPr>
            <p:cNvPr id="25" name="24 CuadroTexto"/>
            <p:cNvSpPr txBox="1"/>
            <p:nvPr/>
          </p:nvSpPr>
          <p:spPr>
            <a:xfrm>
              <a:off x="2699351" y="2323642"/>
              <a:ext cx="253596" cy="253916"/>
            </a:xfrm>
            <a:prstGeom prst="rect">
              <a:avLst/>
            </a:prstGeom>
            <a:noFill/>
          </p:spPr>
          <p:txBody>
            <a:bodyPr wrap="none" rtlCol="0">
              <a:spAutoFit/>
            </a:bodyPr>
            <a:lstStyle/>
            <a:p>
              <a:pPr algn="r"/>
              <a:r>
                <a:rPr lang="es-ES" sz="1050" b="1" dirty="0">
                  <a:solidFill>
                    <a:prstClr val="black"/>
                  </a:solidFill>
                </a:rPr>
                <a:t>3</a:t>
              </a:r>
            </a:p>
          </p:txBody>
        </p:sp>
      </p:grpSp>
      <p:sp>
        <p:nvSpPr>
          <p:cNvPr id="22" name="21 CuadroTexto"/>
          <p:cNvSpPr txBox="1"/>
          <p:nvPr/>
        </p:nvSpPr>
        <p:spPr>
          <a:xfrm>
            <a:off x="2189566" y="2015844"/>
            <a:ext cx="2421556" cy="2954655"/>
          </a:xfrm>
          <a:prstGeom prst="rect">
            <a:avLst/>
          </a:prstGeom>
          <a:noFill/>
        </p:spPr>
        <p:txBody>
          <a:bodyPr wrap="square" rtlCol="0">
            <a:spAutoFit/>
          </a:bodyPr>
          <a:lstStyle/>
          <a:p>
            <a:pPr algn="ctr">
              <a:lnSpc>
                <a:spcPct val="150000"/>
              </a:lnSpc>
            </a:pPr>
            <a:r>
              <a:rPr lang="es-ES" sz="1600" b="1" dirty="0">
                <a:solidFill>
                  <a:srgbClr val="000000"/>
                </a:solidFill>
                <a:ea typeface="Times New Roman"/>
                <a:cs typeface="Times New Roman"/>
              </a:rPr>
              <a:t>Procesos:</a:t>
            </a:r>
          </a:p>
          <a:p>
            <a:pPr>
              <a:lnSpc>
                <a:spcPct val="150000"/>
              </a:lnSpc>
            </a:pPr>
            <a:r>
              <a:rPr lang="es-ES" sz="1200" b="1" dirty="0">
                <a:solidFill>
                  <a:srgbClr val="000000"/>
                </a:solidFill>
                <a:effectLst>
                  <a:outerShdw blurRad="38100" dist="38100" dir="2700000" algn="tl">
                    <a:srgbClr val="000000">
                      <a:alpha val="43137"/>
                    </a:srgbClr>
                  </a:outerShdw>
                </a:effectLst>
                <a:ea typeface="Times New Roman"/>
                <a:cs typeface="Times New Roman"/>
              </a:rPr>
              <a:t>Proceso 1.</a:t>
            </a:r>
            <a:r>
              <a:rPr lang="es-ES" sz="1200" dirty="0">
                <a:solidFill>
                  <a:srgbClr val="000000"/>
                </a:solidFill>
                <a:effectLst>
                  <a:outerShdw blurRad="38100" dist="38100" dir="2700000" algn="tl">
                    <a:srgbClr val="000000">
                      <a:alpha val="43137"/>
                    </a:srgbClr>
                  </a:outerShdw>
                </a:effectLst>
                <a:ea typeface="Times New Roman"/>
                <a:cs typeface="Times New Roman"/>
              </a:rPr>
              <a:t> </a:t>
            </a:r>
            <a:r>
              <a:rPr lang="es-ES" sz="1200" dirty="0">
                <a:solidFill>
                  <a:prstClr val="black"/>
                </a:solidFill>
              </a:rPr>
              <a:t>Biometría</a:t>
            </a:r>
            <a:endParaRPr lang="es-ES" sz="1200" dirty="0">
              <a:solidFill>
                <a:srgbClr val="000000"/>
              </a:solidFill>
              <a:ea typeface="Times New Roman"/>
              <a:cs typeface="Times New Roman"/>
            </a:endParaRPr>
          </a:p>
          <a:p>
            <a:pPr>
              <a:lnSpc>
                <a:spcPct val="150000"/>
              </a:lnSpc>
            </a:pPr>
            <a:r>
              <a:rPr lang="es-ES" sz="1200" b="1" dirty="0">
                <a:solidFill>
                  <a:srgbClr val="000000"/>
                </a:solidFill>
                <a:effectLst>
                  <a:outerShdw blurRad="38100" dist="38100" dir="2700000" algn="tl">
                    <a:srgbClr val="000000">
                      <a:alpha val="43137"/>
                    </a:srgbClr>
                  </a:outerShdw>
                </a:effectLst>
                <a:ea typeface="Times New Roman"/>
                <a:cs typeface="Times New Roman"/>
              </a:rPr>
              <a:t>Proceso 2</a:t>
            </a:r>
            <a:r>
              <a:rPr lang="es-ES" sz="1200" b="1" dirty="0">
                <a:solidFill>
                  <a:srgbClr val="000000"/>
                </a:solidFill>
                <a:ea typeface="Times New Roman"/>
                <a:cs typeface="Times New Roman"/>
              </a:rPr>
              <a:t>. </a:t>
            </a:r>
            <a:r>
              <a:rPr lang="es-ES" sz="1200" dirty="0">
                <a:solidFill>
                  <a:srgbClr val="000000"/>
                </a:solidFill>
                <a:ea typeface="Times New Roman"/>
                <a:cs typeface="Times New Roman"/>
              </a:rPr>
              <a:t>Orientación Integral</a:t>
            </a:r>
          </a:p>
          <a:p>
            <a:pPr>
              <a:lnSpc>
                <a:spcPct val="150000"/>
              </a:lnSpc>
            </a:pPr>
            <a:r>
              <a:rPr lang="es-ES" sz="1200" b="1" dirty="0">
                <a:solidFill>
                  <a:srgbClr val="000000"/>
                </a:solidFill>
                <a:effectLst>
                  <a:outerShdw blurRad="38100" dist="38100" dir="2700000" algn="tl">
                    <a:srgbClr val="000000">
                      <a:alpha val="43137"/>
                    </a:srgbClr>
                  </a:outerShdw>
                </a:effectLst>
                <a:ea typeface="Times New Roman"/>
                <a:cs typeface="Times New Roman"/>
              </a:rPr>
              <a:t>Proceso 3</a:t>
            </a:r>
            <a:r>
              <a:rPr lang="es-ES" sz="1200" b="1" dirty="0">
                <a:solidFill>
                  <a:srgbClr val="000000"/>
                </a:solidFill>
                <a:ea typeface="Times New Roman"/>
                <a:cs typeface="Times New Roman"/>
              </a:rPr>
              <a:t>. </a:t>
            </a:r>
            <a:r>
              <a:rPr lang="es-ES" sz="1200" dirty="0">
                <a:solidFill>
                  <a:srgbClr val="000000"/>
                </a:solidFill>
                <a:ea typeface="Times New Roman"/>
                <a:cs typeface="Times New Roman"/>
              </a:rPr>
              <a:t>Orientación Legal</a:t>
            </a:r>
          </a:p>
          <a:p>
            <a:pPr>
              <a:lnSpc>
                <a:spcPct val="150000"/>
              </a:lnSpc>
            </a:pPr>
            <a:r>
              <a:rPr lang="es-ES" sz="1200" b="1" dirty="0">
                <a:solidFill>
                  <a:srgbClr val="000000"/>
                </a:solidFill>
                <a:effectLst>
                  <a:outerShdw blurRad="38100" dist="38100" dir="2700000" algn="tl">
                    <a:srgbClr val="000000">
                      <a:alpha val="43137"/>
                    </a:srgbClr>
                  </a:outerShdw>
                </a:effectLst>
                <a:ea typeface="Times New Roman"/>
                <a:cs typeface="Times New Roman"/>
              </a:rPr>
              <a:t>Proceso 4</a:t>
            </a:r>
            <a:r>
              <a:rPr lang="es-ES" sz="1200" b="1" dirty="0">
                <a:solidFill>
                  <a:srgbClr val="000000"/>
                </a:solidFill>
                <a:ea typeface="Times New Roman"/>
                <a:cs typeface="Times New Roman"/>
              </a:rPr>
              <a:t>. </a:t>
            </a:r>
            <a:r>
              <a:rPr lang="es-ES" sz="1200" dirty="0">
                <a:solidFill>
                  <a:srgbClr val="000000"/>
                </a:solidFill>
                <a:ea typeface="Times New Roman"/>
                <a:cs typeface="Times New Roman"/>
              </a:rPr>
              <a:t>Centro de Contacto al Ciudadano – Call Center.</a:t>
            </a:r>
            <a:endParaRPr lang="es-ES" sz="1200" dirty="0">
              <a:solidFill>
                <a:srgbClr val="000000"/>
              </a:solidFill>
              <a:ea typeface="Times New Roman"/>
              <a:cs typeface="Times New Roman"/>
            </a:endParaRPr>
          </a:p>
          <a:p>
            <a:pPr>
              <a:lnSpc>
                <a:spcPct val="150000"/>
              </a:lnSpc>
            </a:pPr>
            <a:r>
              <a:rPr lang="es-ES" sz="1200" b="1" dirty="0">
                <a:solidFill>
                  <a:srgbClr val="000000"/>
                </a:solidFill>
                <a:effectLst>
                  <a:outerShdw blurRad="38100" dist="38100" dir="2700000" algn="tl">
                    <a:srgbClr val="000000">
                      <a:alpha val="43137"/>
                    </a:srgbClr>
                  </a:outerShdw>
                </a:effectLst>
                <a:ea typeface="Times New Roman"/>
                <a:cs typeface="Times New Roman"/>
              </a:rPr>
              <a:t>Proceso 5</a:t>
            </a:r>
            <a:r>
              <a:rPr lang="es-ES" sz="1200" b="1" dirty="0">
                <a:solidFill>
                  <a:srgbClr val="000000"/>
                </a:solidFill>
                <a:ea typeface="Times New Roman"/>
                <a:cs typeface="Times New Roman"/>
              </a:rPr>
              <a:t>. </a:t>
            </a:r>
            <a:r>
              <a:rPr lang="es-ES" sz="1200" dirty="0">
                <a:solidFill>
                  <a:srgbClr val="000000"/>
                </a:solidFill>
                <a:ea typeface="Times New Roman"/>
                <a:cs typeface="Times New Roman"/>
              </a:rPr>
              <a:t>Quejas y Reclamos</a:t>
            </a:r>
          </a:p>
          <a:p>
            <a:pPr>
              <a:lnSpc>
                <a:spcPct val="150000"/>
              </a:lnSpc>
            </a:pPr>
            <a:r>
              <a:rPr lang="es-ES" sz="1200" b="1" dirty="0">
                <a:solidFill>
                  <a:srgbClr val="000000"/>
                </a:solidFill>
                <a:effectLst>
                  <a:outerShdw blurRad="38100" dist="38100" dir="2700000" algn="tl">
                    <a:srgbClr val="000000">
                      <a:alpha val="43137"/>
                    </a:srgbClr>
                  </a:outerShdw>
                </a:effectLst>
                <a:ea typeface="Times New Roman"/>
                <a:cs typeface="Times New Roman"/>
              </a:rPr>
              <a:t>Proceso 6</a:t>
            </a:r>
            <a:r>
              <a:rPr lang="es-ES" sz="1200" b="1" dirty="0">
                <a:solidFill>
                  <a:srgbClr val="000000"/>
                </a:solidFill>
                <a:ea typeface="Times New Roman"/>
                <a:cs typeface="Times New Roman"/>
              </a:rPr>
              <a:t>. </a:t>
            </a:r>
            <a:r>
              <a:rPr lang="es-ES" sz="1200" dirty="0">
                <a:solidFill>
                  <a:srgbClr val="000000"/>
                </a:solidFill>
                <a:ea typeface="Times New Roman"/>
                <a:cs typeface="Times New Roman"/>
              </a:rPr>
              <a:t>Infraestructura</a:t>
            </a:r>
          </a:p>
          <a:p>
            <a:pPr>
              <a:lnSpc>
                <a:spcPct val="150000"/>
              </a:lnSpc>
            </a:pPr>
            <a:endParaRPr lang="es-ES" sz="1200" dirty="0">
              <a:solidFill>
                <a:srgbClr val="000000"/>
              </a:solidFill>
              <a:ea typeface="Times New Roman"/>
              <a:cs typeface="Times New Roman"/>
            </a:endParaRPr>
          </a:p>
          <a:p>
            <a:pPr>
              <a:lnSpc>
                <a:spcPct val="150000"/>
              </a:lnSpc>
            </a:pPr>
            <a:endParaRPr lang="es-ES" sz="1200" dirty="0">
              <a:solidFill>
                <a:srgbClr val="000000"/>
              </a:solidFill>
              <a:ea typeface="Times New Roman"/>
              <a:cs typeface="Times New Roman"/>
            </a:endParaRPr>
          </a:p>
        </p:txBody>
      </p:sp>
      <p:sp>
        <p:nvSpPr>
          <p:cNvPr id="13" name="12 CuadroTexto"/>
          <p:cNvSpPr txBox="1"/>
          <p:nvPr/>
        </p:nvSpPr>
        <p:spPr>
          <a:xfrm>
            <a:off x="1642956" y="1048122"/>
            <a:ext cx="8568952" cy="261610"/>
          </a:xfrm>
          <a:prstGeom prst="rect">
            <a:avLst/>
          </a:prstGeom>
          <a:noFill/>
        </p:spPr>
        <p:txBody>
          <a:bodyPr wrap="square" rtlCol="0">
            <a:spAutoFit/>
          </a:bodyPr>
          <a:lstStyle/>
          <a:p>
            <a:r>
              <a:rPr lang="es-VE" sz="1100" dirty="0">
                <a:solidFill>
                  <a:prstClr val="black"/>
                </a:solidFill>
              </a:rPr>
              <a:t>En </a:t>
            </a:r>
            <a:r>
              <a:rPr lang="es-VE" sz="1100" dirty="0">
                <a:solidFill>
                  <a:prstClr val="black"/>
                </a:solidFill>
              </a:rPr>
              <a:t>una escala de 1 a 5 donde 1 es pésimo y 5 es excelente, por favor califique el Servicio en general que le presta </a:t>
            </a:r>
            <a:r>
              <a:rPr lang="es-VE" sz="1100" b="1" dirty="0">
                <a:solidFill>
                  <a:prstClr val="black"/>
                </a:solidFill>
              </a:rPr>
              <a:t>CAJA HONOR</a:t>
            </a:r>
            <a:r>
              <a:rPr lang="es-VE" sz="1100" dirty="0">
                <a:solidFill>
                  <a:prstClr val="black"/>
                </a:solidFill>
              </a:rPr>
              <a:t>: </a:t>
            </a:r>
            <a:r>
              <a:rPr lang="es-VE" sz="1100" b="1" dirty="0">
                <a:solidFill>
                  <a:prstClr val="black"/>
                </a:solidFill>
              </a:rPr>
              <a:t> </a:t>
            </a:r>
            <a:endParaRPr lang="es-ES" sz="1100" dirty="0">
              <a:solidFill>
                <a:prstClr val="black"/>
              </a:solidFill>
            </a:endParaRPr>
          </a:p>
        </p:txBody>
      </p:sp>
      <p:grpSp>
        <p:nvGrpSpPr>
          <p:cNvPr id="18" name="16 Grupo"/>
          <p:cNvGrpSpPr/>
          <p:nvPr/>
        </p:nvGrpSpPr>
        <p:grpSpPr>
          <a:xfrm>
            <a:off x="7621912" y="2328889"/>
            <a:ext cx="301013" cy="291566"/>
            <a:chOff x="2699351" y="2285992"/>
            <a:chExt cx="301013" cy="291566"/>
          </a:xfrm>
        </p:grpSpPr>
        <p:sp>
          <p:nvSpPr>
            <p:cNvPr id="19" name="18 Elipse"/>
            <p:cNvSpPr/>
            <p:nvPr/>
          </p:nvSpPr>
          <p:spPr>
            <a:xfrm>
              <a:off x="2714612" y="2285992"/>
              <a:ext cx="285752" cy="28575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900" b="1" dirty="0">
                <a:solidFill>
                  <a:prstClr val="black"/>
                </a:solidFill>
                <a:cs typeface="Arial" pitchFamily="34" charset="0"/>
              </a:endParaRPr>
            </a:p>
          </p:txBody>
        </p:sp>
        <p:sp>
          <p:nvSpPr>
            <p:cNvPr id="20" name="19 CuadroTexto"/>
            <p:cNvSpPr txBox="1"/>
            <p:nvPr/>
          </p:nvSpPr>
          <p:spPr>
            <a:xfrm>
              <a:off x="2699351" y="2323642"/>
              <a:ext cx="253596" cy="253916"/>
            </a:xfrm>
            <a:prstGeom prst="rect">
              <a:avLst/>
            </a:prstGeom>
            <a:noFill/>
          </p:spPr>
          <p:txBody>
            <a:bodyPr wrap="none" rtlCol="0">
              <a:spAutoFit/>
            </a:bodyPr>
            <a:lstStyle/>
            <a:p>
              <a:pPr algn="r"/>
              <a:r>
                <a:rPr lang="es-ES" sz="1050" b="1" dirty="0">
                  <a:solidFill>
                    <a:prstClr val="black"/>
                  </a:solidFill>
                </a:rPr>
                <a:t>2</a:t>
              </a:r>
            </a:p>
          </p:txBody>
        </p:sp>
      </p:grpSp>
      <p:grpSp>
        <p:nvGrpSpPr>
          <p:cNvPr id="21" name="16 Grupo"/>
          <p:cNvGrpSpPr/>
          <p:nvPr/>
        </p:nvGrpSpPr>
        <p:grpSpPr>
          <a:xfrm>
            <a:off x="6052579" y="4316444"/>
            <a:ext cx="301013" cy="291566"/>
            <a:chOff x="2699351" y="2285992"/>
            <a:chExt cx="301013" cy="291566"/>
          </a:xfrm>
        </p:grpSpPr>
        <p:sp>
          <p:nvSpPr>
            <p:cNvPr id="23" name="22 Elipse"/>
            <p:cNvSpPr/>
            <p:nvPr/>
          </p:nvSpPr>
          <p:spPr>
            <a:xfrm>
              <a:off x="2714612" y="2285992"/>
              <a:ext cx="285752" cy="28575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900" b="1" dirty="0">
                <a:solidFill>
                  <a:prstClr val="black"/>
                </a:solidFill>
                <a:cs typeface="Arial" pitchFamily="34" charset="0"/>
              </a:endParaRPr>
            </a:p>
          </p:txBody>
        </p:sp>
        <p:sp>
          <p:nvSpPr>
            <p:cNvPr id="26" name="25 CuadroTexto"/>
            <p:cNvSpPr txBox="1"/>
            <p:nvPr/>
          </p:nvSpPr>
          <p:spPr>
            <a:xfrm>
              <a:off x="2699351" y="2323642"/>
              <a:ext cx="253596" cy="253916"/>
            </a:xfrm>
            <a:prstGeom prst="rect">
              <a:avLst/>
            </a:prstGeom>
            <a:noFill/>
          </p:spPr>
          <p:txBody>
            <a:bodyPr wrap="none" rtlCol="0">
              <a:spAutoFit/>
            </a:bodyPr>
            <a:lstStyle/>
            <a:p>
              <a:pPr algn="r"/>
              <a:r>
                <a:rPr lang="es-ES" sz="1050" b="1" dirty="0">
                  <a:solidFill>
                    <a:prstClr val="black"/>
                  </a:solidFill>
                </a:rPr>
                <a:t>4</a:t>
              </a:r>
            </a:p>
          </p:txBody>
        </p:sp>
      </p:grpSp>
      <p:grpSp>
        <p:nvGrpSpPr>
          <p:cNvPr id="27" name="16 Grupo"/>
          <p:cNvGrpSpPr/>
          <p:nvPr/>
        </p:nvGrpSpPr>
        <p:grpSpPr>
          <a:xfrm>
            <a:off x="6006766" y="2837266"/>
            <a:ext cx="299409" cy="291566"/>
            <a:chOff x="2700955" y="2285992"/>
            <a:chExt cx="299409" cy="291566"/>
          </a:xfrm>
        </p:grpSpPr>
        <p:sp>
          <p:nvSpPr>
            <p:cNvPr id="28" name="27 Elipse"/>
            <p:cNvSpPr/>
            <p:nvPr/>
          </p:nvSpPr>
          <p:spPr>
            <a:xfrm>
              <a:off x="2714612" y="2285992"/>
              <a:ext cx="285752" cy="28575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900" b="1" dirty="0">
                <a:solidFill>
                  <a:prstClr val="black"/>
                </a:solidFill>
                <a:cs typeface="Arial" pitchFamily="34" charset="0"/>
              </a:endParaRPr>
            </a:p>
          </p:txBody>
        </p:sp>
        <p:sp>
          <p:nvSpPr>
            <p:cNvPr id="29" name="28 CuadroTexto"/>
            <p:cNvSpPr txBox="1"/>
            <p:nvPr/>
          </p:nvSpPr>
          <p:spPr>
            <a:xfrm>
              <a:off x="2700955" y="2323642"/>
              <a:ext cx="251992" cy="253916"/>
            </a:xfrm>
            <a:prstGeom prst="rect">
              <a:avLst/>
            </a:prstGeom>
            <a:noFill/>
          </p:spPr>
          <p:txBody>
            <a:bodyPr wrap="none" rtlCol="0">
              <a:spAutoFit/>
            </a:bodyPr>
            <a:lstStyle/>
            <a:p>
              <a:pPr algn="r"/>
              <a:r>
                <a:rPr lang="es-ES" sz="1050" b="1" dirty="0">
                  <a:solidFill>
                    <a:prstClr val="black"/>
                  </a:solidFill>
                </a:rPr>
                <a:t>5</a:t>
              </a:r>
            </a:p>
          </p:txBody>
        </p:sp>
      </p:grpSp>
      <p:grpSp>
        <p:nvGrpSpPr>
          <p:cNvPr id="30" name="16 Grupo"/>
          <p:cNvGrpSpPr/>
          <p:nvPr/>
        </p:nvGrpSpPr>
        <p:grpSpPr>
          <a:xfrm>
            <a:off x="7468585" y="4424577"/>
            <a:ext cx="301013" cy="291566"/>
            <a:chOff x="2699351" y="2285992"/>
            <a:chExt cx="301013" cy="291566"/>
          </a:xfrm>
        </p:grpSpPr>
        <p:sp>
          <p:nvSpPr>
            <p:cNvPr id="31" name="30 Elipse"/>
            <p:cNvSpPr/>
            <p:nvPr/>
          </p:nvSpPr>
          <p:spPr>
            <a:xfrm>
              <a:off x="2714612" y="2285992"/>
              <a:ext cx="285752" cy="28575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sz="900" b="1" dirty="0">
                <a:solidFill>
                  <a:prstClr val="black"/>
                </a:solidFill>
                <a:cs typeface="Arial" pitchFamily="34" charset="0"/>
              </a:endParaRPr>
            </a:p>
          </p:txBody>
        </p:sp>
        <p:sp>
          <p:nvSpPr>
            <p:cNvPr id="32" name="31 CuadroTexto"/>
            <p:cNvSpPr txBox="1"/>
            <p:nvPr/>
          </p:nvSpPr>
          <p:spPr>
            <a:xfrm>
              <a:off x="2699351" y="2323642"/>
              <a:ext cx="253596" cy="253916"/>
            </a:xfrm>
            <a:prstGeom prst="rect">
              <a:avLst/>
            </a:prstGeom>
            <a:noFill/>
          </p:spPr>
          <p:txBody>
            <a:bodyPr wrap="none" rtlCol="0">
              <a:spAutoFit/>
            </a:bodyPr>
            <a:lstStyle/>
            <a:p>
              <a:pPr algn="r"/>
              <a:r>
                <a:rPr lang="es-ES" sz="1050" b="1" dirty="0">
                  <a:solidFill>
                    <a:prstClr val="black"/>
                  </a:solidFill>
                </a:rPr>
                <a:t>6</a:t>
              </a:r>
            </a:p>
          </p:txBody>
        </p:sp>
      </p:grpSp>
      <p:sp>
        <p:nvSpPr>
          <p:cNvPr id="35" name="34 CuadroTexto"/>
          <p:cNvSpPr txBox="1"/>
          <p:nvPr/>
        </p:nvSpPr>
        <p:spPr>
          <a:xfrm>
            <a:off x="1550769" y="597542"/>
            <a:ext cx="2395207" cy="369332"/>
          </a:xfrm>
          <a:prstGeom prst="rect">
            <a:avLst/>
          </a:prstGeom>
          <a:noFill/>
        </p:spPr>
        <p:txBody>
          <a:bodyPr wrap="none" rtlCol="0">
            <a:spAutoFit/>
          </a:bodyPr>
          <a:lstStyle/>
          <a:p>
            <a:pPr algn="r"/>
            <a:r>
              <a:rPr lang="es-ES_tradnl" b="1" dirty="0">
                <a:solidFill>
                  <a:srgbClr val="56AA1C"/>
                </a:solidFill>
              </a:rPr>
              <a:t>2</a:t>
            </a:r>
            <a:r>
              <a:rPr lang="es-ES_tradnl" b="1" dirty="0">
                <a:solidFill>
                  <a:srgbClr val="56AA1C"/>
                </a:solidFill>
              </a:rPr>
              <a:t>. Satisfacción </a:t>
            </a:r>
            <a:r>
              <a:rPr lang="es-ES_tradnl" b="1" dirty="0">
                <a:solidFill>
                  <a:srgbClr val="56AA1C"/>
                </a:solidFill>
              </a:rPr>
              <a:t>General </a:t>
            </a:r>
            <a:endParaRPr lang="es-CO" b="1" dirty="0">
              <a:solidFill>
                <a:srgbClr val="56AA1C"/>
              </a:solidFill>
            </a:endParaRPr>
          </a:p>
        </p:txBody>
      </p:sp>
      <p:graphicFrame>
        <p:nvGraphicFramePr>
          <p:cNvPr id="34" name="24 Tabla"/>
          <p:cNvGraphicFramePr>
            <a:graphicFrameLocks noGrp="1"/>
          </p:cNvGraphicFramePr>
          <p:nvPr>
            <p:extLst/>
          </p:nvPr>
        </p:nvGraphicFramePr>
        <p:xfrm>
          <a:off x="2568602" y="5456938"/>
          <a:ext cx="7380310" cy="439146"/>
        </p:xfrm>
        <a:graphic>
          <a:graphicData uri="http://schemas.openxmlformats.org/drawingml/2006/table">
            <a:tbl>
              <a:tblPr/>
              <a:tblGrid>
                <a:gridCol w="1054330"/>
                <a:gridCol w="1054330"/>
                <a:gridCol w="1054330"/>
                <a:gridCol w="1054330"/>
                <a:gridCol w="1054330"/>
                <a:gridCol w="1054330"/>
                <a:gridCol w="1054330"/>
              </a:tblGrid>
              <a:tr h="219573">
                <a:tc rowSpan="2">
                  <a:txBody>
                    <a:bodyPr/>
                    <a:lstStyle/>
                    <a:p>
                      <a:pPr algn="ctr" fontAlgn="ctr"/>
                      <a:r>
                        <a:rPr lang="es-ES" sz="1100" b="0" i="0" u="none" strike="noStrike" dirty="0" smtClean="0">
                          <a:solidFill>
                            <a:srgbClr val="000000"/>
                          </a:solidFill>
                          <a:latin typeface="New Cicle"/>
                        </a:rPr>
                        <a:t>Bases</a:t>
                      </a:r>
                      <a:endParaRPr lang="es-ES" sz="1100" b="0" i="0" u="none" strike="noStrike" dirty="0">
                        <a:solidFill>
                          <a:srgbClr val="000000"/>
                        </a:solidFill>
                        <a:latin typeface="New Cicle"/>
                      </a:endParaRP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New Cicle"/>
                        </a:rPr>
                        <a:t>Proceso 1</a:t>
                      </a:r>
                      <a:endParaRPr lang="es-ES" sz="1000" b="1"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mn-lt"/>
                        </a:rPr>
                        <a:t>Proceso 2</a:t>
                      </a:r>
                      <a:endParaRPr lang="es-ES" sz="1000" b="1"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mn-lt"/>
                        </a:rPr>
                        <a:t>Proceso 3</a:t>
                      </a:r>
                      <a:endParaRPr lang="es-ES" sz="1000" b="1"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mn-lt"/>
                        </a:rPr>
                        <a:t>Proceso 4</a:t>
                      </a:r>
                      <a:endParaRPr lang="es-ES" sz="1000" b="1"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mn-lt"/>
                        </a:rPr>
                        <a:t>Proceso 5</a:t>
                      </a:r>
                      <a:endParaRPr lang="es-ES" sz="1000" b="1"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1" i="0" u="none" strike="noStrike" dirty="0" smtClean="0">
                          <a:solidFill>
                            <a:srgbClr val="000000"/>
                          </a:solidFill>
                          <a:effectLst/>
                          <a:latin typeface="+mn-lt"/>
                        </a:rPr>
                        <a:t>Proceso 6</a:t>
                      </a:r>
                      <a:endParaRPr lang="es-ES" sz="1000" b="1"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9573">
                <a:tc vMerge="1">
                  <a:txBody>
                    <a:bodyPr/>
                    <a:lstStyle/>
                    <a:p>
                      <a:pPr algn="ctr" fontAlgn="ctr"/>
                      <a:endParaRPr lang="es-ES" sz="1100" b="0" i="0" u="none" strike="noStrike" dirty="0">
                        <a:solidFill>
                          <a:srgbClr val="000000"/>
                        </a:solidFill>
                        <a:latin typeface="New Cicle"/>
                      </a:endParaRPr>
                    </a:p>
                  </a:txBody>
                  <a:tcPr marL="6927" marR="6927" marT="6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520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520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344</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138</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12</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000" b="0" i="0" u="none" strike="noStrike" dirty="0" smtClean="0">
                          <a:solidFill>
                            <a:srgbClr val="000000"/>
                          </a:solidFill>
                          <a:effectLst/>
                          <a:latin typeface="New Cicle"/>
                        </a:rPr>
                        <a:t>520</a:t>
                      </a:r>
                      <a:endParaRPr lang="es-ES" sz="1000" b="0" i="0" u="none" strike="noStrike" dirty="0">
                        <a:solidFill>
                          <a:srgbClr val="000000"/>
                        </a:solidFill>
                        <a:effectLst/>
                        <a:latin typeface="New Cicl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8461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nvPr>
        </p:nvGraphicFramePr>
        <p:xfrm>
          <a:off x="2260600" y="1693249"/>
          <a:ext cx="7988300" cy="4081334"/>
        </p:xfrm>
        <a:graphic>
          <a:graphicData uri="http://schemas.openxmlformats.org/drawingml/2006/chart">
            <c:chart xmlns:c="http://schemas.openxmlformats.org/drawingml/2006/chart" xmlns:r="http://schemas.openxmlformats.org/officeDocument/2006/relationships" r:id="rId2"/>
          </a:graphicData>
        </a:graphic>
      </p:graphicFrame>
      <p:sp>
        <p:nvSpPr>
          <p:cNvPr id="15" name="10 CuadroTexto"/>
          <p:cNvSpPr txBox="1"/>
          <p:nvPr/>
        </p:nvSpPr>
        <p:spPr>
          <a:xfrm>
            <a:off x="1841104" y="1143037"/>
            <a:ext cx="8568952" cy="261610"/>
          </a:xfrm>
          <a:prstGeom prst="rect">
            <a:avLst/>
          </a:prstGeom>
          <a:noFill/>
        </p:spPr>
        <p:txBody>
          <a:bodyPr wrap="square" rtlCol="0">
            <a:spAutoFit/>
          </a:bodyPr>
          <a:lstStyle/>
          <a:p>
            <a:r>
              <a:rPr lang="es-ES" sz="1100" dirty="0">
                <a:solidFill>
                  <a:prstClr val="black"/>
                </a:solidFill>
              </a:rPr>
              <a:t>En </a:t>
            </a:r>
            <a:r>
              <a:rPr lang="es-ES" sz="1100" dirty="0">
                <a:solidFill>
                  <a:prstClr val="black"/>
                </a:solidFill>
              </a:rPr>
              <a:t>una escala de 1 a 5 donde 1 es pésimo y 5 es excelente, por favor califique el Servicio en general que le presta </a:t>
            </a:r>
            <a:r>
              <a:rPr lang="es-ES" sz="1100" b="1" dirty="0">
                <a:solidFill>
                  <a:prstClr val="black"/>
                </a:solidFill>
              </a:rPr>
              <a:t>CAJA HONOR</a:t>
            </a:r>
            <a:r>
              <a:rPr lang="es-ES" sz="1100" dirty="0">
                <a:solidFill>
                  <a:prstClr val="black"/>
                </a:solidFill>
              </a:rPr>
              <a:t>: </a:t>
            </a:r>
            <a:r>
              <a:rPr lang="es-ES" sz="1100" b="1" dirty="0">
                <a:solidFill>
                  <a:prstClr val="black"/>
                </a:solidFill>
              </a:rPr>
              <a:t> </a:t>
            </a:r>
            <a:endParaRPr lang="es-ES" sz="1100" b="1" dirty="0">
              <a:solidFill>
                <a:prstClr val="black"/>
              </a:solidFill>
            </a:endParaRPr>
          </a:p>
        </p:txBody>
      </p:sp>
      <p:sp>
        <p:nvSpPr>
          <p:cNvPr id="16" name="14 CuadroTexto"/>
          <p:cNvSpPr txBox="1"/>
          <p:nvPr/>
        </p:nvSpPr>
        <p:spPr>
          <a:xfrm>
            <a:off x="4163280" y="1680550"/>
            <a:ext cx="4085157" cy="307777"/>
          </a:xfrm>
          <a:prstGeom prst="rect">
            <a:avLst/>
          </a:prstGeom>
          <a:noFill/>
        </p:spPr>
        <p:txBody>
          <a:bodyPr wrap="none" rtlCol="0">
            <a:spAutoFit/>
          </a:bodyPr>
          <a:lstStyle/>
          <a:p>
            <a:r>
              <a:rPr lang="es-ES_tradnl" sz="1400" dirty="0">
                <a:solidFill>
                  <a:prstClr val="black"/>
                </a:solidFill>
                <a:effectLst>
                  <a:outerShdw blurRad="38100" dist="38100" dir="2700000" algn="tl">
                    <a:srgbClr val="000000">
                      <a:alpha val="43137"/>
                    </a:srgbClr>
                  </a:outerShdw>
                </a:effectLst>
              </a:rPr>
              <a:t>Comportamiento </a:t>
            </a:r>
            <a:r>
              <a:rPr lang="es-ES_tradnl" sz="1400" dirty="0">
                <a:solidFill>
                  <a:prstClr val="black"/>
                </a:solidFill>
                <a:effectLst>
                  <a:outerShdw blurRad="38100" dist="38100" dir="2700000" algn="tl">
                    <a:srgbClr val="000000">
                      <a:alpha val="43137"/>
                    </a:srgbClr>
                  </a:outerShdw>
                </a:effectLst>
              </a:rPr>
              <a:t>Índice de </a:t>
            </a:r>
            <a:r>
              <a:rPr lang="es-ES_tradnl" sz="1400" dirty="0">
                <a:solidFill>
                  <a:prstClr val="black"/>
                </a:solidFill>
                <a:effectLst>
                  <a:outerShdw blurRad="38100" dist="38100" dir="2700000" algn="tl">
                    <a:srgbClr val="000000">
                      <a:alpha val="43137"/>
                    </a:srgbClr>
                  </a:outerShdw>
                </a:effectLst>
              </a:rPr>
              <a:t>satisfacción por Medición </a:t>
            </a:r>
            <a:endParaRPr lang="es-CO" sz="1400" dirty="0">
              <a:solidFill>
                <a:prstClr val="black"/>
              </a:solidFill>
              <a:effectLst>
                <a:outerShdw blurRad="38100" dist="38100" dir="2700000" algn="tl">
                  <a:srgbClr val="000000">
                    <a:alpha val="43137"/>
                  </a:srgbClr>
                </a:outerShdw>
              </a:effectLst>
            </a:endParaRPr>
          </a:p>
        </p:txBody>
      </p:sp>
      <p:sp>
        <p:nvSpPr>
          <p:cNvPr id="6" name="5 CuadroTexto"/>
          <p:cNvSpPr txBox="1"/>
          <p:nvPr/>
        </p:nvSpPr>
        <p:spPr>
          <a:xfrm>
            <a:off x="1649005" y="773705"/>
            <a:ext cx="2395207" cy="369332"/>
          </a:xfrm>
          <a:prstGeom prst="rect">
            <a:avLst/>
          </a:prstGeom>
          <a:noFill/>
        </p:spPr>
        <p:txBody>
          <a:bodyPr wrap="none" rtlCol="0">
            <a:spAutoFit/>
          </a:bodyPr>
          <a:lstStyle/>
          <a:p>
            <a:pPr algn="r"/>
            <a:r>
              <a:rPr lang="es-ES_tradnl" b="1" dirty="0">
                <a:solidFill>
                  <a:srgbClr val="56AA1C"/>
                </a:solidFill>
              </a:rPr>
              <a:t>2</a:t>
            </a:r>
            <a:r>
              <a:rPr lang="es-ES_tradnl" b="1" dirty="0">
                <a:solidFill>
                  <a:srgbClr val="56AA1C"/>
                </a:solidFill>
              </a:rPr>
              <a:t>. Satisfacción </a:t>
            </a:r>
            <a:r>
              <a:rPr lang="es-ES_tradnl" b="1" dirty="0">
                <a:solidFill>
                  <a:srgbClr val="56AA1C"/>
                </a:solidFill>
              </a:rPr>
              <a:t>General </a:t>
            </a:r>
            <a:endParaRPr lang="es-CO" b="1" dirty="0">
              <a:solidFill>
                <a:srgbClr val="56AA1C"/>
              </a:solidFill>
            </a:endParaRPr>
          </a:p>
        </p:txBody>
      </p:sp>
      <p:graphicFrame>
        <p:nvGraphicFramePr>
          <p:cNvPr id="7" name="24 Tabla"/>
          <p:cNvGraphicFramePr>
            <a:graphicFrameLocks noGrp="1"/>
          </p:cNvGraphicFramePr>
          <p:nvPr>
            <p:extLst/>
          </p:nvPr>
        </p:nvGraphicFramePr>
        <p:xfrm>
          <a:off x="2180565" y="5562389"/>
          <a:ext cx="7488326" cy="224895"/>
        </p:xfrm>
        <a:graphic>
          <a:graphicData uri="http://schemas.openxmlformats.org/drawingml/2006/table">
            <a:tbl>
              <a:tblPr/>
              <a:tblGrid>
                <a:gridCol w="1300560"/>
                <a:gridCol w="724665"/>
                <a:gridCol w="1547667"/>
                <a:gridCol w="1305145"/>
                <a:gridCol w="1215135"/>
                <a:gridCol w="1395154"/>
              </a:tblGrid>
              <a:tr h="224895">
                <a:tc>
                  <a:txBody>
                    <a:bodyPr/>
                    <a:lstStyle/>
                    <a:p>
                      <a:pPr algn="ctr" fontAlgn="ctr"/>
                      <a:r>
                        <a:rPr lang="es-ES" sz="1100" b="1" i="0" u="none" strike="noStrike" dirty="0" smtClean="0">
                          <a:solidFill>
                            <a:srgbClr val="000000"/>
                          </a:solidFill>
                          <a:latin typeface="+mn-lt"/>
                        </a:rPr>
                        <a:t>Año</a:t>
                      </a:r>
                      <a:endParaRPr lang="es-ES" sz="1100" b="1" i="0" u="none" strike="noStrike" dirty="0">
                        <a:solidFill>
                          <a:srgbClr val="000000"/>
                        </a:solidFill>
                        <a:latin typeface="+mn-lt"/>
                      </a:endParaRPr>
                    </a:p>
                  </a:txBody>
                  <a:tcPr marL="6927" marR="6927" marT="6927"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2014</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      2014</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2015</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2015</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2015</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r>
            </a:tbl>
          </a:graphicData>
        </a:graphic>
      </p:graphicFrame>
      <p:sp>
        <p:nvSpPr>
          <p:cNvPr id="2" name="Elipse 1"/>
          <p:cNvSpPr/>
          <p:nvPr/>
        </p:nvSpPr>
        <p:spPr>
          <a:xfrm>
            <a:off x="8931315" y="3789041"/>
            <a:ext cx="630070" cy="575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50125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685511" y="548680"/>
            <a:ext cx="1657377" cy="369332"/>
          </a:xfrm>
          <a:prstGeom prst="rect">
            <a:avLst/>
          </a:prstGeom>
          <a:noFill/>
        </p:spPr>
        <p:txBody>
          <a:bodyPr wrap="none" rtlCol="0">
            <a:spAutoFit/>
          </a:bodyPr>
          <a:lstStyle/>
          <a:p>
            <a:r>
              <a:rPr lang="es-ES_tradnl" b="1" dirty="0">
                <a:solidFill>
                  <a:srgbClr val="56AA1C"/>
                </a:solidFill>
              </a:rPr>
              <a:t>1</a:t>
            </a:r>
            <a:r>
              <a:rPr lang="es-ES_tradnl" b="1" dirty="0">
                <a:solidFill>
                  <a:srgbClr val="56AA1C"/>
                </a:solidFill>
              </a:rPr>
              <a:t>. </a:t>
            </a:r>
            <a:r>
              <a:rPr lang="es-ES_tradnl" b="1" dirty="0">
                <a:solidFill>
                  <a:srgbClr val="56AA1C"/>
                </a:solidFill>
              </a:rPr>
              <a:t>Ficha Técnica</a:t>
            </a:r>
            <a:endParaRPr lang="es-CO" b="1" dirty="0">
              <a:solidFill>
                <a:srgbClr val="56AA1C"/>
              </a:solidFill>
            </a:endParaRPr>
          </a:p>
        </p:txBody>
      </p:sp>
      <p:graphicFrame>
        <p:nvGraphicFramePr>
          <p:cNvPr id="5" name="4 Tabla"/>
          <p:cNvGraphicFramePr>
            <a:graphicFrameLocks noGrp="1"/>
          </p:cNvGraphicFramePr>
          <p:nvPr>
            <p:extLst/>
          </p:nvPr>
        </p:nvGraphicFramePr>
        <p:xfrm>
          <a:off x="2108666" y="1012251"/>
          <a:ext cx="8487835" cy="4980943"/>
        </p:xfrm>
        <a:graphic>
          <a:graphicData uri="http://schemas.openxmlformats.org/drawingml/2006/table">
            <a:tbl>
              <a:tblPr/>
              <a:tblGrid>
                <a:gridCol w="2592180"/>
                <a:gridCol w="5895655"/>
              </a:tblGrid>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Nombre del proyecto de Investigación:</a:t>
                      </a: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Estudio de satisfacción del servicio</a:t>
                      </a: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Firma Encuestadora:</a:t>
                      </a: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DATEXCO COMPANY S.A </a:t>
                      </a: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Fecha de realización de campo:</a:t>
                      </a:r>
                    </a:p>
                  </a:txBody>
                  <a:tcPr marL="8721" marR="8721" marT="8721" marB="0" anchor="ctr">
                    <a:lnL>
                      <a:noFill/>
                    </a:lnL>
                    <a:lnR>
                      <a:noFill/>
                    </a:lnR>
                    <a:lnT>
                      <a:noFill/>
                    </a:lnT>
                    <a:lnB>
                      <a:noFill/>
                    </a:lnB>
                  </a:tcPr>
                </a:tc>
                <a:tc>
                  <a:txBody>
                    <a:bodyPr/>
                    <a:lstStyle/>
                    <a:p>
                      <a:pPr algn="l" rtl="0" fontAlgn="b"/>
                      <a:r>
                        <a:rPr lang="es-ES" sz="1200" b="0" i="0" u="none" strike="noStrike" kern="1200" dirty="0" smtClean="0">
                          <a:solidFill>
                            <a:srgbClr val="000000"/>
                          </a:solidFill>
                          <a:latin typeface="Calibri" panose="020F0502020204030204" pitchFamily="34" charset="0"/>
                          <a:ea typeface="+mn-ea"/>
                          <a:cs typeface="Arial" pitchFamily="34" charset="0"/>
                        </a:rPr>
                        <a:t>Del  01</a:t>
                      </a:r>
                      <a:r>
                        <a:rPr lang="es-ES" sz="1200" b="0" i="0" u="none" strike="noStrike" kern="1200" baseline="0" dirty="0" smtClean="0">
                          <a:solidFill>
                            <a:srgbClr val="000000"/>
                          </a:solidFill>
                          <a:latin typeface="Calibri" panose="020F0502020204030204" pitchFamily="34" charset="0"/>
                          <a:ea typeface="+mn-ea"/>
                          <a:cs typeface="Arial" pitchFamily="34" charset="0"/>
                        </a:rPr>
                        <a:t> al 16 </a:t>
                      </a:r>
                      <a:r>
                        <a:rPr lang="es-ES" sz="1200" b="0" i="0" u="none" strike="noStrike" kern="1200" dirty="0" smtClean="0">
                          <a:solidFill>
                            <a:srgbClr val="000000"/>
                          </a:solidFill>
                          <a:latin typeface="Calibri" panose="020F0502020204030204" pitchFamily="34" charset="0"/>
                          <a:ea typeface="+mn-ea"/>
                          <a:cs typeface="Arial" pitchFamily="34" charset="0"/>
                        </a:rPr>
                        <a:t>de Octubre  2015</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Persona natural o jurídica que la realizó:</a:t>
                      </a: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DATEXCO COMPANY S.A </a:t>
                      </a:r>
                    </a:p>
                  </a:txBody>
                  <a:tcPr marL="8721" marR="8721" marT="8721" marB="0" anchor="ctr">
                    <a:lnL>
                      <a:noFill/>
                    </a:lnL>
                    <a:lnR>
                      <a:noFill/>
                    </a:lnR>
                    <a:lnT>
                      <a:noFill/>
                    </a:lnT>
                    <a:lnB>
                      <a:noFill/>
                    </a:lnB>
                  </a:tcPr>
                </a:tc>
              </a:tr>
              <a:tr h="357023">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Persona natural o jurídica que la encomendó:</a:t>
                      </a:r>
                    </a:p>
                  </a:txBody>
                  <a:tcPr marL="8721" marR="8721" marT="8721" marB="0" anchor="ctr">
                    <a:lnL>
                      <a:noFill/>
                    </a:lnL>
                    <a:lnR>
                      <a:noFill/>
                    </a:lnR>
                    <a:lnT>
                      <a:noFill/>
                    </a:lnT>
                    <a:lnB>
                      <a:noFill/>
                    </a:lnB>
                  </a:tcPr>
                </a:tc>
                <a:tc>
                  <a:txBody>
                    <a:bodyPr/>
                    <a:lstStyle/>
                    <a:p>
                      <a:pPr algn="l" rtl="0" fontAlgn="b"/>
                      <a:r>
                        <a:rPr lang="es-ES" sz="1200" b="0" i="0" u="none" strike="noStrike" kern="1200" dirty="0" smtClean="0">
                          <a:solidFill>
                            <a:srgbClr val="000000"/>
                          </a:solidFill>
                          <a:latin typeface="Calibri" panose="020F0502020204030204" pitchFamily="34" charset="0"/>
                          <a:ea typeface="+mn-ea"/>
                          <a:cs typeface="Arial" pitchFamily="34" charset="0"/>
                        </a:rPr>
                        <a:t>CAJA</a:t>
                      </a:r>
                      <a:r>
                        <a:rPr lang="es-ES" sz="1200" b="0" i="0" u="none" strike="noStrike" kern="1200" baseline="0" dirty="0" smtClean="0">
                          <a:solidFill>
                            <a:srgbClr val="000000"/>
                          </a:solidFill>
                          <a:latin typeface="Calibri" panose="020F0502020204030204" pitchFamily="34" charset="0"/>
                          <a:ea typeface="+mn-ea"/>
                          <a:cs typeface="Arial" pitchFamily="34" charset="0"/>
                        </a:rPr>
                        <a:t> HONOR</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Fuente de financiación:</a:t>
                      </a:r>
                    </a:p>
                  </a:txBody>
                  <a:tcPr marL="8721" marR="8721" marT="8721" marB="0" anchor="ctr">
                    <a:lnL>
                      <a:noFill/>
                    </a:lnL>
                    <a:lnR>
                      <a:noFill/>
                    </a:lnR>
                    <a:lnT>
                      <a:noFill/>
                    </a:lnT>
                    <a:lnB>
                      <a:noFill/>
                    </a:lnB>
                  </a:tcPr>
                </a:tc>
                <a:tc>
                  <a:txBody>
                    <a:bodyPr/>
                    <a:lstStyle/>
                    <a:p>
                      <a:pPr algn="l" rtl="0" fontAlgn="b"/>
                      <a:r>
                        <a:rPr lang="es-ES" sz="1200" b="0" i="0" u="none" strike="noStrike" kern="1200" dirty="0" smtClean="0">
                          <a:solidFill>
                            <a:srgbClr val="000000"/>
                          </a:solidFill>
                          <a:latin typeface="Calibri" panose="020F0502020204030204" pitchFamily="34" charset="0"/>
                          <a:ea typeface="+mn-ea"/>
                          <a:cs typeface="Arial" pitchFamily="34" charset="0"/>
                        </a:rPr>
                        <a:t>CAJA HONOR </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453317">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Grupo Objetivo:</a:t>
                      </a:r>
                    </a:p>
                  </a:txBody>
                  <a:tcPr marL="8721" marR="8721" marT="8721" marB="0" anchor="ctr">
                    <a:lnL>
                      <a:noFill/>
                    </a:lnL>
                    <a:lnR>
                      <a:noFill/>
                    </a:lnR>
                    <a:lnT>
                      <a:noFill/>
                    </a:lnT>
                    <a:lnB>
                      <a:noFill/>
                    </a:lnB>
                  </a:tcPr>
                </a:tc>
                <a:tc>
                  <a:txBody>
                    <a:bodyPr/>
                    <a:lstStyle/>
                    <a:p>
                      <a:pPr algn="l" rtl="0" fontAlgn="b"/>
                      <a:r>
                        <a:rPr lang="es-ES" sz="1200" b="0" i="0" u="none" strike="noStrike" kern="1200" dirty="0" smtClean="0">
                          <a:solidFill>
                            <a:srgbClr val="000000"/>
                          </a:solidFill>
                          <a:latin typeface="Calibri" panose="020F0502020204030204" pitchFamily="34" charset="0"/>
                          <a:ea typeface="+mn-ea"/>
                          <a:cs typeface="Arial" pitchFamily="34" charset="0"/>
                        </a:rPr>
                        <a:t>Afiliados a CAJA</a:t>
                      </a:r>
                      <a:r>
                        <a:rPr lang="es-ES" sz="1200" b="0" i="0" u="none" strike="noStrike" kern="1200" baseline="0" dirty="0" smtClean="0">
                          <a:solidFill>
                            <a:srgbClr val="000000"/>
                          </a:solidFill>
                          <a:latin typeface="Calibri" panose="020F0502020204030204" pitchFamily="34" charset="0"/>
                          <a:ea typeface="+mn-ea"/>
                          <a:cs typeface="Arial" pitchFamily="34" charset="0"/>
                        </a:rPr>
                        <a:t> HONOR</a:t>
                      </a:r>
                      <a:r>
                        <a:rPr lang="es-ES" sz="1200" b="0" i="0" u="none" strike="noStrike" kern="1200" dirty="0" smtClean="0">
                          <a:solidFill>
                            <a:srgbClr val="000000"/>
                          </a:solidFill>
                          <a:latin typeface="Calibri" panose="020F0502020204030204" pitchFamily="34" charset="0"/>
                          <a:ea typeface="+mn-ea"/>
                          <a:cs typeface="Arial" pitchFamily="34" charset="0"/>
                        </a:rPr>
                        <a:t> </a:t>
                      </a:r>
                      <a:r>
                        <a:rPr lang="es-ES" sz="1200" b="0" i="0" u="none" strike="noStrike" kern="1200" dirty="0">
                          <a:solidFill>
                            <a:srgbClr val="000000"/>
                          </a:solidFill>
                          <a:latin typeface="Calibri" panose="020F0502020204030204" pitchFamily="34" charset="0"/>
                          <a:ea typeface="+mn-ea"/>
                          <a:cs typeface="Arial" pitchFamily="34" charset="0"/>
                        </a:rPr>
                        <a:t>que hayan completado trámites de solución de vivienda y </a:t>
                      </a:r>
                      <a:r>
                        <a:rPr lang="es-ES" sz="1200" b="0" i="0" u="none" strike="noStrike" kern="1200" dirty="0" smtClean="0">
                          <a:solidFill>
                            <a:srgbClr val="000000"/>
                          </a:solidFill>
                          <a:latin typeface="Calibri" panose="020F0502020204030204" pitchFamily="34" charset="0"/>
                          <a:ea typeface="+mn-ea"/>
                          <a:cs typeface="Arial" pitchFamily="34" charset="0"/>
                        </a:rPr>
                        <a:t>cesantías</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304576">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Diseño Muestral Presencial: </a:t>
                      </a: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Muestreo aleatorio </a:t>
                      </a:r>
                      <a:r>
                        <a:rPr lang="es-ES" sz="1200" b="0" i="0" u="none" strike="noStrike" kern="1200" dirty="0" smtClean="0">
                          <a:solidFill>
                            <a:srgbClr val="000000"/>
                          </a:solidFill>
                          <a:latin typeface="Calibri" panose="020F0502020204030204" pitchFamily="34" charset="0"/>
                          <a:ea typeface="+mn-ea"/>
                          <a:cs typeface="Arial" pitchFamily="34" charset="0"/>
                        </a:rPr>
                        <a:t>simple</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274677">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Diseño Muestral </a:t>
                      </a:r>
                      <a:r>
                        <a:rPr lang="es-ES" sz="1200" b="0" i="0" u="none" strike="noStrike" dirty="0" smtClean="0">
                          <a:solidFill>
                            <a:srgbClr val="000000"/>
                          </a:solidFill>
                          <a:latin typeface="Calibri" panose="020F0502020204030204" pitchFamily="34" charset="0"/>
                          <a:cs typeface="Arial" pitchFamily="34" charset="0"/>
                        </a:rPr>
                        <a:t>Telefónico: </a:t>
                      </a:r>
                      <a:endParaRPr lang="es-ES" sz="1200" b="0" i="0" u="none" strike="noStrike" dirty="0">
                        <a:solidFill>
                          <a:srgbClr val="000000"/>
                        </a:solidFill>
                        <a:latin typeface="Calibri" panose="020F0502020204030204" pitchFamily="34" charset="0"/>
                        <a:cs typeface="Arial" pitchFamily="34" charset="0"/>
                      </a:endParaRP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Muestreo Aleatorio simple con barrido de base de datos</a:t>
                      </a:r>
                    </a:p>
                  </a:txBody>
                  <a:tcPr marL="8721" marR="8721" marT="8721" marB="0" anchor="ctr">
                    <a:lnL>
                      <a:noFill/>
                    </a:lnL>
                    <a:lnR>
                      <a:noFill/>
                    </a:lnR>
                    <a:lnT>
                      <a:noFill/>
                    </a:lnT>
                    <a:lnB>
                      <a:noFill/>
                    </a:lnB>
                  </a:tcPr>
                </a:tc>
              </a:tr>
              <a:tr h="274677">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Marco </a:t>
                      </a:r>
                      <a:r>
                        <a:rPr lang="es-ES" sz="1200" b="0" i="0" u="none" strike="noStrike" dirty="0" smtClean="0">
                          <a:solidFill>
                            <a:srgbClr val="000000"/>
                          </a:solidFill>
                          <a:latin typeface="Calibri" panose="020F0502020204030204" pitchFamily="34" charset="0"/>
                          <a:cs typeface="Arial" pitchFamily="34" charset="0"/>
                        </a:rPr>
                        <a:t>Muestral </a:t>
                      </a:r>
                      <a:r>
                        <a:rPr lang="es-ES" sz="1200" b="0" i="0" u="none" strike="noStrike" dirty="0">
                          <a:solidFill>
                            <a:srgbClr val="000000"/>
                          </a:solidFill>
                          <a:latin typeface="Calibri" panose="020F0502020204030204" pitchFamily="34" charset="0"/>
                          <a:cs typeface="Arial" pitchFamily="34" charset="0"/>
                        </a:rPr>
                        <a:t>Presencial:</a:t>
                      </a:r>
                    </a:p>
                  </a:txBody>
                  <a:tcPr marL="8721" marR="8721" marT="8721" marB="0" anchor="ctr">
                    <a:lnL>
                      <a:noFill/>
                    </a:lnL>
                    <a:lnR>
                      <a:noFill/>
                    </a:lnR>
                    <a:lnT>
                      <a:noFill/>
                    </a:lnT>
                    <a:lnB>
                      <a:noFill/>
                    </a:lnB>
                  </a:tcPr>
                </a:tc>
                <a:tc>
                  <a:txBody>
                    <a:bodyPr/>
                    <a:lstStyle/>
                    <a:p>
                      <a:pPr algn="l" rtl="0" fontAlgn="b"/>
                      <a:r>
                        <a:rPr lang="es-ES" sz="1200" b="0" i="0" u="none" strike="noStrike" kern="1200" dirty="0" smtClean="0">
                          <a:solidFill>
                            <a:srgbClr val="000000"/>
                          </a:solidFill>
                          <a:latin typeface="Calibri" panose="020F0502020204030204" pitchFamily="34" charset="0"/>
                          <a:ea typeface="+mn-ea"/>
                          <a:cs typeface="Arial" pitchFamily="34" charset="0"/>
                        </a:rPr>
                        <a:t>Afiliados a CAJA HONOR de </a:t>
                      </a:r>
                      <a:r>
                        <a:rPr lang="es-ES" sz="1200" b="0" i="0" u="none" strike="noStrike" kern="1200" dirty="0">
                          <a:solidFill>
                            <a:srgbClr val="000000"/>
                          </a:solidFill>
                          <a:latin typeface="Calibri" panose="020F0502020204030204" pitchFamily="34" charset="0"/>
                          <a:ea typeface="+mn-ea"/>
                          <a:cs typeface="Arial" pitchFamily="34" charset="0"/>
                        </a:rPr>
                        <a:t>las diferentes sedes de alcance del </a:t>
                      </a:r>
                      <a:r>
                        <a:rPr lang="es-ES" sz="1200" b="0" i="0" u="none" strike="noStrike" kern="1200" dirty="0" smtClean="0">
                          <a:solidFill>
                            <a:srgbClr val="000000"/>
                          </a:solidFill>
                          <a:latin typeface="Calibri" panose="020F0502020204030204" pitchFamily="34" charset="0"/>
                          <a:ea typeface="+mn-ea"/>
                          <a:cs typeface="Arial" pitchFamily="34" charset="0"/>
                        </a:rPr>
                        <a:t>Estudio</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Marco </a:t>
                      </a:r>
                      <a:r>
                        <a:rPr lang="es-ES" sz="1200" b="0" i="0" u="none" strike="noStrike" dirty="0" smtClean="0">
                          <a:solidFill>
                            <a:srgbClr val="000000"/>
                          </a:solidFill>
                          <a:latin typeface="Calibri" panose="020F0502020204030204" pitchFamily="34" charset="0"/>
                          <a:cs typeface="Arial" pitchFamily="34" charset="0"/>
                        </a:rPr>
                        <a:t>Muestral Telefónico:</a:t>
                      </a:r>
                      <a:endParaRPr lang="es-ES" sz="1200" b="0" i="0" u="none" strike="noStrike" dirty="0">
                        <a:solidFill>
                          <a:srgbClr val="000000"/>
                        </a:solidFill>
                        <a:latin typeface="Calibri" panose="020F0502020204030204" pitchFamily="34" charset="0"/>
                        <a:cs typeface="Arial" pitchFamily="34" charset="0"/>
                      </a:endParaRP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Base de datos </a:t>
                      </a:r>
                      <a:r>
                        <a:rPr lang="es-ES" sz="1200" b="0" i="0" u="none" strike="noStrike" kern="1200" dirty="0" smtClean="0">
                          <a:solidFill>
                            <a:srgbClr val="000000"/>
                          </a:solidFill>
                          <a:latin typeface="Calibri" panose="020F0502020204030204" pitchFamily="34" charset="0"/>
                          <a:ea typeface="+mn-ea"/>
                          <a:cs typeface="Arial" pitchFamily="34" charset="0"/>
                        </a:rPr>
                        <a:t>provista </a:t>
                      </a:r>
                      <a:r>
                        <a:rPr lang="es-ES" sz="1200" b="0" i="0" u="none" strike="noStrike" kern="1200" dirty="0">
                          <a:solidFill>
                            <a:srgbClr val="000000"/>
                          </a:solidFill>
                          <a:latin typeface="Calibri" panose="020F0502020204030204" pitchFamily="34" charset="0"/>
                          <a:ea typeface="+mn-ea"/>
                          <a:cs typeface="Arial" pitchFamily="34" charset="0"/>
                        </a:rPr>
                        <a:t>por el cliente</a:t>
                      </a:r>
                    </a:p>
                  </a:txBody>
                  <a:tcPr marL="8721" marR="8721" marT="8721" marB="0" anchor="ctr">
                    <a:lnL>
                      <a:noFill/>
                    </a:lnL>
                    <a:lnR>
                      <a:noFill/>
                    </a:lnR>
                    <a:lnT>
                      <a:noFill/>
                    </a:lnT>
                    <a:lnB>
                      <a:noFill/>
                    </a:lnB>
                  </a:tcPr>
                </a:tc>
              </a:tr>
              <a:tr h="269846">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Total encuestas realizadas </a:t>
                      </a:r>
                    </a:p>
                  </a:txBody>
                  <a:tcPr marL="8721" marR="8721" marT="8721" marB="0" anchor="ctr">
                    <a:lnL>
                      <a:noFill/>
                    </a:lnL>
                    <a:lnR>
                      <a:noFill/>
                    </a:lnR>
                    <a:lnT>
                      <a:noFill/>
                    </a:lnT>
                    <a:lnB>
                      <a:noFill/>
                    </a:lnB>
                  </a:tcPr>
                </a:tc>
                <a:tc>
                  <a:txBody>
                    <a:bodyPr/>
                    <a:lstStyle/>
                    <a:p>
                      <a:r>
                        <a:rPr lang="es-ES" sz="1200" dirty="0" smtClean="0">
                          <a:latin typeface="Calibri" panose="020F0502020204030204" pitchFamily="34" charset="0"/>
                        </a:rPr>
                        <a:t>520</a:t>
                      </a:r>
                      <a:endParaRPr lang="es-ES" sz="1200" dirty="0">
                        <a:latin typeface="Calibri" panose="020F0502020204030204" pitchFamily="34" charset="0"/>
                      </a:endParaRPr>
                    </a:p>
                  </a:txBody>
                  <a:tcPr marL="8721" marR="8721" marT="8721" marB="0" anchor="ctr">
                    <a:lnL>
                      <a:noFill/>
                    </a:lnL>
                    <a:lnR>
                      <a:noFill/>
                    </a:lnR>
                    <a:lnT>
                      <a:noFill/>
                    </a:lnT>
                    <a:lnB>
                      <a:noFill/>
                    </a:lnB>
                  </a:tcPr>
                </a:tc>
              </a:tr>
              <a:tr h="269846">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Total encuestas efectivas </a:t>
                      </a:r>
                    </a:p>
                  </a:txBody>
                  <a:tcPr marL="8721" marR="8721" marT="8721" marB="0" anchor="ctr">
                    <a:lnL>
                      <a:noFill/>
                    </a:lnL>
                    <a:lnR>
                      <a:noFill/>
                    </a:lnR>
                    <a:lnT>
                      <a:noFill/>
                    </a:lnT>
                    <a:lnB>
                      <a:noFill/>
                    </a:lnB>
                  </a:tcPr>
                </a:tc>
                <a:tc>
                  <a:txBody>
                    <a:bodyPr/>
                    <a:lstStyle/>
                    <a:p>
                      <a:r>
                        <a:rPr lang="es-ES" sz="1200" dirty="0" smtClean="0">
                          <a:latin typeface="Calibri" panose="020F0502020204030204" pitchFamily="34" charset="0"/>
                        </a:rPr>
                        <a:t>520</a:t>
                      </a:r>
                      <a:endParaRPr lang="es-ES" sz="1200" dirty="0">
                        <a:latin typeface="Calibri" panose="020F0502020204030204" pitchFamily="34" charset="0"/>
                      </a:endParaRPr>
                    </a:p>
                  </a:txBody>
                  <a:tcPr marL="8721" marR="8721" marT="8721" marB="0" anchor="ctr">
                    <a:lnL>
                      <a:noFill/>
                    </a:lnL>
                    <a:lnR>
                      <a:noFill/>
                    </a:lnR>
                    <a:lnT>
                      <a:noFill/>
                    </a:lnT>
                    <a:lnB>
                      <a:noFill/>
                    </a:lnB>
                  </a:tcPr>
                </a:tc>
              </a:tr>
              <a:tr h="269846">
                <a:tc>
                  <a:txBody>
                    <a:bodyPr/>
                    <a:lstStyle/>
                    <a:p>
                      <a:pPr algn="l" rtl="0" fontAlgn="b"/>
                      <a:r>
                        <a:rPr lang="es-ES" sz="1200" b="0" i="0" u="none" strike="noStrike" dirty="0" smtClean="0">
                          <a:solidFill>
                            <a:srgbClr val="000000"/>
                          </a:solidFill>
                          <a:latin typeface="Calibri" panose="020F0502020204030204" pitchFamily="34" charset="0"/>
                          <a:cs typeface="Arial" pitchFamily="34" charset="0"/>
                        </a:rPr>
                        <a:t>Total encuestas base de análisis </a:t>
                      </a:r>
                      <a:endParaRPr lang="es-ES" sz="1200" b="0" i="0" u="none" strike="noStrike" dirty="0">
                        <a:solidFill>
                          <a:srgbClr val="000000"/>
                        </a:solidFill>
                        <a:latin typeface="Calibri" panose="020F0502020204030204" pitchFamily="34" charset="0"/>
                        <a:cs typeface="Arial" pitchFamily="34" charset="0"/>
                      </a:endParaRPr>
                    </a:p>
                  </a:txBody>
                  <a:tcPr marL="8721" marR="8721" marT="8721" marB="0" anchor="ctr">
                    <a:lnL>
                      <a:noFill/>
                    </a:lnL>
                    <a:lnR>
                      <a:noFill/>
                    </a:lnR>
                    <a:lnT>
                      <a:noFill/>
                    </a:lnT>
                    <a:lnB>
                      <a:noFill/>
                    </a:lnB>
                  </a:tcPr>
                </a:tc>
                <a:tc>
                  <a:txBody>
                    <a:bodyPr/>
                    <a:lstStyle/>
                    <a:p>
                      <a:r>
                        <a:rPr lang="es-ES" sz="1200" dirty="0" smtClean="0">
                          <a:latin typeface="Calibri" panose="020F0502020204030204" pitchFamily="34" charset="0"/>
                        </a:rPr>
                        <a:t>520</a:t>
                      </a:r>
                      <a:endParaRPr lang="es-ES" sz="1200" dirty="0">
                        <a:latin typeface="Calibri" panose="020F0502020204030204" pitchFamily="34" charset="0"/>
                      </a:endParaRP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Técnica de recolección:</a:t>
                      </a: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Mixta: Presencial </a:t>
                      </a:r>
                      <a:r>
                        <a:rPr lang="es-ES" sz="1200" b="0" i="0" u="none" strike="noStrike" kern="1200" dirty="0" smtClean="0">
                          <a:solidFill>
                            <a:srgbClr val="000000"/>
                          </a:solidFill>
                          <a:latin typeface="Calibri" panose="020F0502020204030204" pitchFamily="34" charset="0"/>
                          <a:ea typeface="+mn-ea"/>
                          <a:cs typeface="Arial" pitchFamily="34" charset="0"/>
                        </a:rPr>
                        <a:t>cara a cara y </a:t>
                      </a:r>
                      <a:r>
                        <a:rPr lang="es-ES" sz="1200" b="0" i="0" u="none" strike="noStrike" kern="1200" dirty="0">
                          <a:solidFill>
                            <a:srgbClr val="000000"/>
                          </a:solidFill>
                          <a:latin typeface="Calibri" panose="020F0502020204030204" pitchFamily="34" charset="0"/>
                          <a:ea typeface="+mn-ea"/>
                          <a:cs typeface="Arial" pitchFamily="34" charset="0"/>
                        </a:rPr>
                        <a:t>telefónica</a:t>
                      </a:r>
                    </a:p>
                  </a:txBody>
                  <a:tcPr marL="8721" marR="8721" marT="8721" marB="0" anchor="ctr">
                    <a:lnL>
                      <a:noFill/>
                    </a:lnL>
                    <a:lnR>
                      <a:noFill/>
                    </a:lnR>
                    <a:lnT>
                      <a:noFill/>
                    </a:lnT>
                    <a:lnB>
                      <a:noFill/>
                    </a:lnB>
                  </a:tcPr>
                </a:tc>
              </a:tr>
              <a:tr h="408091">
                <a:tc>
                  <a:txBody>
                    <a:bodyPr/>
                    <a:lstStyle/>
                    <a:p>
                      <a:pPr algn="l" rtl="0" fontAlgn="b"/>
                      <a:r>
                        <a:rPr lang="es-ES" sz="1200" b="0" i="0" u="none" strike="noStrike">
                          <a:solidFill>
                            <a:srgbClr val="000000"/>
                          </a:solidFill>
                          <a:latin typeface="Calibri" panose="020F0502020204030204" pitchFamily="34" charset="0"/>
                          <a:cs typeface="Arial" pitchFamily="34" charset="0"/>
                        </a:rPr>
                        <a:t>Cobertura Geográfica:</a:t>
                      </a:r>
                    </a:p>
                  </a:txBody>
                  <a:tcPr marL="8721" marR="8721" marT="8721" marB="0" anchor="ctr">
                    <a:lnL>
                      <a:noFill/>
                    </a:lnL>
                    <a:lnR>
                      <a:noFill/>
                    </a:lnR>
                    <a:lnT>
                      <a:noFill/>
                    </a:lnT>
                    <a:lnB>
                      <a:noFill/>
                    </a:lnB>
                  </a:tcPr>
                </a:tc>
                <a:tc>
                  <a:txBody>
                    <a:bodyPr/>
                    <a:lstStyle/>
                    <a:p>
                      <a:pPr algn="l" rtl="0" fontAlgn="b"/>
                      <a:r>
                        <a:rPr lang="es-ES" sz="1200" b="0" i="0" u="none" strike="noStrike" kern="1200" dirty="0">
                          <a:solidFill>
                            <a:srgbClr val="000000"/>
                          </a:solidFill>
                          <a:latin typeface="Calibri" panose="020F0502020204030204" pitchFamily="34" charset="0"/>
                          <a:ea typeface="+mn-ea"/>
                          <a:cs typeface="Arial" pitchFamily="34" charset="0"/>
                        </a:rPr>
                        <a:t>Principales sedes de la caja: </a:t>
                      </a:r>
                      <a:r>
                        <a:rPr lang="es-ES" sz="1200" b="0" i="0" u="none" strike="noStrike" kern="1200" dirty="0" smtClean="0">
                          <a:solidFill>
                            <a:srgbClr val="000000"/>
                          </a:solidFill>
                          <a:latin typeface="Calibri" panose="020F0502020204030204" pitchFamily="34" charset="0"/>
                          <a:ea typeface="+mn-ea"/>
                          <a:cs typeface="Arial" pitchFamily="34" charset="0"/>
                        </a:rPr>
                        <a:t>Barranquilla, </a:t>
                      </a:r>
                      <a:r>
                        <a:rPr lang="es-ES" sz="1200" b="0" i="0" u="none" strike="noStrike" kern="1200" dirty="0">
                          <a:solidFill>
                            <a:srgbClr val="000000"/>
                          </a:solidFill>
                          <a:latin typeface="Calibri" panose="020F0502020204030204" pitchFamily="34" charset="0"/>
                          <a:ea typeface="+mn-ea"/>
                          <a:cs typeface="Arial" pitchFamily="34" charset="0"/>
                        </a:rPr>
                        <a:t>Ibagué, Cartagena, Bucaramanga</a:t>
                      </a:r>
                      <a:r>
                        <a:rPr lang="es-ES" sz="1200" b="0" i="0" u="none" strike="noStrike" kern="1200" dirty="0" smtClean="0">
                          <a:solidFill>
                            <a:srgbClr val="000000"/>
                          </a:solidFill>
                          <a:latin typeface="Calibri" panose="020F0502020204030204" pitchFamily="34" charset="0"/>
                          <a:ea typeface="+mn-ea"/>
                          <a:cs typeface="Arial" pitchFamily="34" charset="0"/>
                        </a:rPr>
                        <a:t>, Florencia, Medellín</a:t>
                      </a:r>
                      <a:r>
                        <a:rPr lang="es-ES" sz="1200" b="0" i="0" u="none" strike="noStrike" kern="1200" dirty="0">
                          <a:solidFill>
                            <a:srgbClr val="000000"/>
                          </a:solidFill>
                          <a:latin typeface="Calibri" panose="020F0502020204030204" pitchFamily="34" charset="0"/>
                          <a:ea typeface="+mn-ea"/>
                          <a:cs typeface="Arial" pitchFamily="34" charset="0"/>
                        </a:rPr>
                        <a:t>, Cali, </a:t>
                      </a:r>
                      <a:r>
                        <a:rPr lang="es-ES" sz="1200" b="0" i="0" u="none" strike="noStrike" kern="1200" dirty="0" smtClean="0">
                          <a:solidFill>
                            <a:srgbClr val="000000"/>
                          </a:solidFill>
                          <a:latin typeface="Calibri" panose="020F0502020204030204" pitchFamily="34" charset="0"/>
                          <a:ea typeface="+mn-ea"/>
                          <a:cs typeface="Arial" pitchFamily="34" charset="0"/>
                        </a:rPr>
                        <a:t>Bogotá y Venecia.</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548778">
                <a:tc>
                  <a:txBody>
                    <a:bodyPr/>
                    <a:lstStyle/>
                    <a:p>
                      <a:pPr algn="l" rtl="0" fontAlgn="b"/>
                      <a:r>
                        <a:rPr lang="es-ES" sz="1200" b="0" i="0" u="none" strike="noStrike" dirty="0" smtClean="0">
                          <a:solidFill>
                            <a:srgbClr val="000000"/>
                          </a:solidFill>
                          <a:latin typeface="Calibri" panose="020F0502020204030204" pitchFamily="34" charset="0"/>
                          <a:cs typeface="Arial" pitchFamily="34" charset="0"/>
                        </a:rPr>
                        <a:t>Margen de error y confiabilidad (Precisión):</a:t>
                      </a:r>
                      <a:endParaRPr lang="es-ES" sz="1200" b="0" i="0" u="none" strike="noStrike" dirty="0">
                        <a:solidFill>
                          <a:srgbClr val="000000"/>
                        </a:solidFill>
                        <a:latin typeface="Calibri" panose="020F0502020204030204" pitchFamily="34" charset="0"/>
                        <a:cs typeface="Arial" pitchFamily="34" charset="0"/>
                      </a:endParaRPr>
                    </a:p>
                  </a:txBody>
                  <a:tcPr marL="8721" marR="8721" marT="8721" marB="0" anchor="ctr">
                    <a:lnL>
                      <a:noFill/>
                    </a:lnL>
                    <a:lnR>
                      <a:noFill/>
                    </a:lnR>
                    <a:lnT>
                      <a:noFill/>
                    </a:lnT>
                    <a:lnB>
                      <a:noFill/>
                    </a:lnB>
                  </a:tcPr>
                </a:tc>
                <a:tc>
                  <a:txBody>
                    <a:bodyPr/>
                    <a:lstStyle/>
                    <a:p>
                      <a:r>
                        <a:rPr lang="es-CO" sz="1200" b="0" i="0" u="none" strike="noStrike" kern="1200" dirty="0" smtClean="0">
                          <a:solidFill>
                            <a:srgbClr val="000000"/>
                          </a:solidFill>
                          <a:latin typeface="Calibri" panose="020F0502020204030204" pitchFamily="34" charset="0"/>
                          <a:ea typeface="+mn-ea"/>
                          <a:cs typeface="Arial" pitchFamily="34" charset="0"/>
                        </a:rPr>
                        <a:t>Se observa un error estándar relativo de estimación por debajo del 4.35%  para tasas o proporciones con fenómeno de ocurrencia superior al 50  y con un nivel de confianza del 95% .</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r h="182669">
                <a:tc>
                  <a:txBody>
                    <a:bodyPr/>
                    <a:lstStyle/>
                    <a:p>
                      <a:pPr algn="l" rtl="0" fontAlgn="b"/>
                      <a:r>
                        <a:rPr lang="es-ES" sz="1200" b="0" i="0" u="none" strike="noStrike" dirty="0">
                          <a:solidFill>
                            <a:srgbClr val="000000"/>
                          </a:solidFill>
                          <a:latin typeface="Calibri" panose="020F0502020204030204" pitchFamily="34" charset="0"/>
                          <a:cs typeface="Arial" pitchFamily="34" charset="0"/>
                        </a:rPr>
                        <a:t>Fecha de entrega del informe:</a:t>
                      </a:r>
                    </a:p>
                  </a:txBody>
                  <a:tcPr marL="8721" marR="8721" marT="8721" marB="0" anchor="ctr">
                    <a:lnL>
                      <a:noFill/>
                    </a:lnL>
                    <a:lnR>
                      <a:noFill/>
                    </a:lnR>
                    <a:lnT>
                      <a:noFill/>
                    </a:lnT>
                    <a:lnB>
                      <a:noFill/>
                    </a:lnB>
                  </a:tcPr>
                </a:tc>
                <a:tc>
                  <a:txBody>
                    <a:bodyPr/>
                    <a:lstStyle/>
                    <a:p>
                      <a:pPr algn="l" rtl="0" fontAlgn="b"/>
                      <a:r>
                        <a:rPr lang="es-ES" sz="1200" b="0" i="0" u="none" strike="noStrike" kern="1200" dirty="0" smtClean="0">
                          <a:solidFill>
                            <a:srgbClr val="000000"/>
                          </a:solidFill>
                          <a:latin typeface="Calibri" panose="020F0502020204030204" pitchFamily="34" charset="0"/>
                          <a:ea typeface="+mn-ea"/>
                          <a:cs typeface="Arial" pitchFamily="34" charset="0"/>
                        </a:rPr>
                        <a:t> Octubre</a:t>
                      </a:r>
                      <a:r>
                        <a:rPr lang="es-ES" sz="1200" b="0" i="0" u="none" strike="noStrike" kern="1200" baseline="0" dirty="0" smtClean="0">
                          <a:solidFill>
                            <a:srgbClr val="000000"/>
                          </a:solidFill>
                          <a:latin typeface="Calibri" panose="020F0502020204030204" pitchFamily="34" charset="0"/>
                          <a:ea typeface="+mn-ea"/>
                          <a:cs typeface="Arial" pitchFamily="34" charset="0"/>
                        </a:rPr>
                        <a:t> </a:t>
                      </a:r>
                      <a:r>
                        <a:rPr lang="es-ES" sz="1200" b="0" i="0" u="none" strike="noStrike" kern="1200" dirty="0" smtClean="0">
                          <a:solidFill>
                            <a:srgbClr val="000000"/>
                          </a:solidFill>
                          <a:latin typeface="Calibri" panose="020F0502020204030204" pitchFamily="34" charset="0"/>
                          <a:ea typeface="+mn-ea"/>
                          <a:cs typeface="Arial" pitchFamily="34" charset="0"/>
                        </a:rPr>
                        <a:t>de 2015</a:t>
                      </a:r>
                      <a:endParaRPr lang="es-ES" sz="1200" b="0" i="0" u="none" strike="noStrike" kern="1200" dirty="0">
                        <a:solidFill>
                          <a:srgbClr val="000000"/>
                        </a:solidFill>
                        <a:latin typeface="Calibri" panose="020F0502020204030204" pitchFamily="34" charset="0"/>
                        <a:ea typeface="+mn-ea"/>
                        <a:cs typeface="Arial" pitchFamily="34" charset="0"/>
                      </a:endParaRPr>
                    </a:p>
                  </a:txBody>
                  <a:tcPr marL="8721" marR="8721" marT="8721" marB="0" anchor="ctr">
                    <a:lnL>
                      <a:noFill/>
                    </a:lnL>
                    <a:lnR>
                      <a:noFill/>
                    </a:lnR>
                    <a:lnT>
                      <a:noFill/>
                    </a:lnT>
                    <a:lnB>
                      <a:noFill/>
                    </a:lnB>
                  </a:tcPr>
                </a:tc>
              </a:tr>
            </a:tbl>
          </a:graphicData>
        </a:graphic>
      </p:graphicFrame>
    </p:spTree>
    <p:extLst>
      <p:ext uri="{BB962C8B-B14F-4D97-AF65-F5344CB8AC3E}">
        <p14:creationId xmlns:p14="http://schemas.microsoft.com/office/powerpoint/2010/main" val="2027789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nvPr>
        </p:nvGraphicFramePr>
        <p:xfrm>
          <a:off x="2270575" y="1680549"/>
          <a:ext cx="7988300" cy="4081334"/>
        </p:xfrm>
        <a:graphic>
          <a:graphicData uri="http://schemas.openxmlformats.org/drawingml/2006/chart">
            <c:chart xmlns:c="http://schemas.openxmlformats.org/drawingml/2006/chart" xmlns:r="http://schemas.openxmlformats.org/officeDocument/2006/relationships" r:id="rId2"/>
          </a:graphicData>
        </a:graphic>
      </p:graphicFrame>
      <p:sp>
        <p:nvSpPr>
          <p:cNvPr id="5" name="14 CuadroTexto"/>
          <p:cNvSpPr txBox="1"/>
          <p:nvPr/>
        </p:nvSpPr>
        <p:spPr>
          <a:xfrm>
            <a:off x="4163279" y="1680550"/>
            <a:ext cx="4354782" cy="307777"/>
          </a:xfrm>
          <a:prstGeom prst="rect">
            <a:avLst/>
          </a:prstGeom>
          <a:noFill/>
        </p:spPr>
        <p:txBody>
          <a:bodyPr wrap="none" rtlCol="0">
            <a:spAutoFit/>
          </a:bodyPr>
          <a:lstStyle/>
          <a:p>
            <a:r>
              <a:rPr lang="es-ES_tradnl" sz="1400" dirty="0">
                <a:solidFill>
                  <a:prstClr val="black"/>
                </a:solidFill>
                <a:effectLst>
                  <a:outerShdw blurRad="38100" dist="38100" dir="2700000" algn="tl">
                    <a:srgbClr val="000000">
                      <a:alpha val="43137"/>
                    </a:srgbClr>
                  </a:outerShdw>
                </a:effectLst>
              </a:rPr>
              <a:t>Comportamiento Promedio </a:t>
            </a:r>
            <a:r>
              <a:rPr lang="es-ES_tradnl" sz="1400" dirty="0">
                <a:solidFill>
                  <a:prstClr val="black"/>
                </a:solidFill>
                <a:effectLst>
                  <a:outerShdw blurRad="38100" dist="38100" dir="2700000" algn="tl">
                    <a:srgbClr val="000000">
                      <a:alpha val="43137"/>
                    </a:srgbClr>
                  </a:outerShdw>
                </a:effectLst>
              </a:rPr>
              <a:t>de </a:t>
            </a:r>
            <a:r>
              <a:rPr lang="es-ES_tradnl" sz="1400" dirty="0">
                <a:solidFill>
                  <a:prstClr val="black"/>
                </a:solidFill>
                <a:effectLst>
                  <a:outerShdw blurRad="38100" dist="38100" dir="2700000" algn="tl">
                    <a:srgbClr val="000000">
                      <a:alpha val="43137"/>
                    </a:srgbClr>
                  </a:outerShdw>
                </a:effectLst>
              </a:rPr>
              <a:t>satisfacción por Medición </a:t>
            </a:r>
            <a:endParaRPr lang="es-CO" sz="1400" dirty="0">
              <a:solidFill>
                <a:prstClr val="black"/>
              </a:solidFill>
              <a:effectLst>
                <a:outerShdw blurRad="38100" dist="38100" dir="2700000" algn="tl">
                  <a:srgbClr val="000000">
                    <a:alpha val="43137"/>
                  </a:srgbClr>
                </a:outerShdw>
              </a:effectLst>
            </a:endParaRPr>
          </a:p>
        </p:txBody>
      </p:sp>
      <p:sp>
        <p:nvSpPr>
          <p:cNvPr id="6" name="5 CuadroTexto"/>
          <p:cNvSpPr txBox="1"/>
          <p:nvPr/>
        </p:nvSpPr>
        <p:spPr>
          <a:xfrm>
            <a:off x="1739015" y="708709"/>
            <a:ext cx="2395207" cy="369332"/>
          </a:xfrm>
          <a:prstGeom prst="rect">
            <a:avLst/>
          </a:prstGeom>
          <a:noFill/>
        </p:spPr>
        <p:txBody>
          <a:bodyPr wrap="none" rtlCol="0">
            <a:spAutoFit/>
          </a:bodyPr>
          <a:lstStyle/>
          <a:p>
            <a:pPr algn="r"/>
            <a:r>
              <a:rPr lang="es-ES_tradnl" b="1" dirty="0">
                <a:solidFill>
                  <a:srgbClr val="56AA1C"/>
                </a:solidFill>
              </a:rPr>
              <a:t>2</a:t>
            </a:r>
            <a:r>
              <a:rPr lang="es-ES_tradnl" b="1" dirty="0">
                <a:solidFill>
                  <a:srgbClr val="56AA1C"/>
                </a:solidFill>
              </a:rPr>
              <a:t>. Satisfacción </a:t>
            </a:r>
            <a:r>
              <a:rPr lang="es-ES_tradnl" b="1" dirty="0">
                <a:solidFill>
                  <a:srgbClr val="56AA1C"/>
                </a:solidFill>
              </a:rPr>
              <a:t>General </a:t>
            </a:r>
            <a:endParaRPr lang="es-CO" b="1" dirty="0">
              <a:solidFill>
                <a:srgbClr val="56AA1C"/>
              </a:solidFill>
            </a:endParaRPr>
          </a:p>
        </p:txBody>
      </p:sp>
      <p:sp>
        <p:nvSpPr>
          <p:cNvPr id="7" name="10 CuadroTexto"/>
          <p:cNvSpPr txBox="1"/>
          <p:nvPr/>
        </p:nvSpPr>
        <p:spPr>
          <a:xfrm>
            <a:off x="1829017" y="1156157"/>
            <a:ext cx="8568952" cy="261610"/>
          </a:xfrm>
          <a:prstGeom prst="rect">
            <a:avLst/>
          </a:prstGeom>
          <a:noFill/>
        </p:spPr>
        <p:txBody>
          <a:bodyPr wrap="square" rtlCol="0">
            <a:spAutoFit/>
          </a:bodyPr>
          <a:lstStyle/>
          <a:p>
            <a:r>
              <a:rPr lang="es-ES" sz="1100" dirty="0">
                <a:solidFill>
                  <a:prstClr val="black"/>
                </a:solidFill>
              </a:rPr>
              <a:t>En </a:t>
            </a:r>
            <a:r>
              <a:rPr lang="es-ES" sz="1100" dirty="0">
                <a:solidFill>
                  <a:prstClr val="black"/>
                </a:solidFill>
              </a:rPr>
              <a:t>una escala de 1 a 5 donde 1 es pésimo y 5 es excelente, por favor califique el Servicio en general que le presta </a:t>
            </a:r>
            <a:r>
              <a:rPr lang="es-ES" sz="1100" b="1" dirty="0">
                <a:solidFill>
                  <a:prstClr val="black"/>
                </a:solidFill>
              </a:rPr>
              <a:t>CAJA HONOR</a:t>
            </a:r>
            <a:r>
              <a:rPr lang="es-ES" sz="1100" dirty="0">
                <a:solidFill>
                  <a:prstClr val="black"/>
                </a:solidFill>
              </a:rPr>
              <a:t>: </a:t>
            </a:r>
            <a:r>
              <a:rPr lang="es-ES" sz="1100" b="1" dirty="0">
                <a:solidFill>
                  <a:prstClr val="black"/>
                </a:solidFill>
              </a:rPr>
              <a:t> </a:t>
            </a:r>
            <a:endParaRPr lang="es-ES" sz="1100" b="1" dirty="0">
              <a:solidFill>
                <a:prstClr val="black"/>
              </a:solidFill>
            </a:endParaRPr>
          </a:p>
        </p:txBody>
      </p:sp>
      <p:sp>
        <p:nvSpPr>
          <p:cNvPr id="9" name="Elipse 8"/>
          <p:cNvSpPr/>
          <p:nvPr/>
        </p:nvSpPr>
        <p:spPr>
          <a:xfrm>
            <a:off x="8886310" y="2843936"/>
            <a:ext cx="675075" cy="681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24 Tabla"/>
          <p:cNvGraphicFramePr>
            <a:graphicFrameLocks noGrp="1"/>
          </p:cNvGraphicFramePr>
          <p:nvPr>
            <p:extLst/>
          </p:nvPr>
        </p:nvGraphicFramePr>
        <p:xfrm>
          <a:off x="2180565" y="5756657"/>
          <a:ext cx="7488326" cy="224895"/>
        </p:xfrm>
        <a:graphic>
          <a:graphicData uri="http://schemas.openxmlformats.org/drawingml/2006/table">
            <a:tbl>
              <a:tblPr/>
              <a:tblGrid>
                <a:gridCol w="1300560"/>
                <a:gridCol w="724665"/>
                <a:gridCol w="1547667"/>
                <a:gridCol w="1305145"/>
                <a:gridCol w="1215135"/>
                <a:gridCol w="1395154"/>
              </a:tblGrid>
              <a:tr h="224895">
                <a:tc>
                  <a:txBody>
                    <a:bodyPr/>
                    <a:lstStyle/>
                    <a:p>
                      <a:pPr algn="ctr" fontAlgn="ctr"/>
                      <a:r>
                        <a:rPr lang="es-ES" sz="1100" b="1" i="0" u="none" strike="noStrike" dirty="0" smtClean="0">
                          <a:solidFill>
                            <a:srgbClr val="000000"/>
                          </a:solidFill>
                          <a:latin typeface="+mn-lt"/>
                        </a:rPr>
                        <a:t>Año</a:t>
                      </a:r>
                      <a:endParaRPr lang="es-ES" sz="1100" b="1" i="0" u="none" strike="noStrike" dirty="0">
                        <a:solidFill>
                          <a:srgbClr val="000000"/>
                        </a:solidFill>
                        <a:latin typeface="+mn-lt"/>
                      </a:endParaRPr>
                    </a:p>
                  </a:txBody>
                  <a:tcPr marL="6927" marR="6927" marT="6927"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2014</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      2014</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2015</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2015</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s-ES" sz="1100" b="1" i="0" u="none" strike="noStrike" dirty="0" smtClean="0">
                          <a:solidFill>
                            <a:srgbClr val="000000"/>
                          </a:solidFill>
                          <a:effectLst/>
                          <a:latin typeface="+mn-lt"/>
                        </a:rPr>
                        <a:t>2015</a:t>
                      </a:r>
                      <a:endParaRPr lang="es-ES" sz="1100" b="1" i="0" u="none" strike="noStrike" dirty="0">
                        <a:solidFill>
                          <a:srgbClr val="000000"/>
                        </a:solidFill>
                        <a:effectLst/>
                        <a:latin typeface="+mn-lt"/>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854555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2057897" y="2123599"/>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rgbClr val="1F497D">
                      <a:satMod val="155000"/>
                    </a:srgbClr>
                  </a:solidFill>
                  <a:prstDash val="solid"/>
                </a:ln>
                <a:solidFill>
                  <a:srgbClr val="EEECE1">
                    <a:tint val="85000"/>
                    <a:satMod val="155000"/>
                  </a:srgbClr>
                </a:solidFill>
              </a:rPr>
              <a:t>2. Satisfacción General</a:t>
            </a:r>
          </a:p>
        </p:txBody>
      </p:sp>
      <p:sp>
        <p:nvSpPr>
          <p:cNvPr id="37" name="36 Rectángulo redondeado"/>
          <p:cNvSpPr/>
          <p:nvPr/>
        </p:nvSpPr>
        <p:spPr>
          <a:xfrm>
            <a:off x="2045550" y="2859453"/>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rgbClr val="1F497D">
                      <a:satMod val="155000"/>
                    </a:srgbClr>
                  </a:solidFill>
                  <a:prstDash val="solid"/>
                </a:ln>
                <a:solidFill>
                  <a:srgbClr val="EEECE1">
                    <a:tint val="85000"/>
                    <a:satMod val="155000"/>
                  </a:srgbClr>
                </a:solidFill>
              </a:rPr>
              <a:t>4</a:t>
            </a:r>
            <a:r>
              <a:rPr lang="es-ES" sz="1200" dirty="0" smtClean="0">
                <a:ln w="12700">
                  <a:solidFill>
                    <a:srgbClr val="1F497D">
                      <a:satMod val="155000"/>
                    </a:srgbClr>
                  </a:solidFill>
                  <a:prstDash val="solid"/>
                </a:ln>
                <a:solidFill>
                  <a:srgbClr val="EEECE1">
                    <a:tint val="85000"/>
                    <a:satMod val="155000"/>
                  </a:srgbClr>
                </a:solidFill>
              </a:rPr>
              <a:t>. </a:t>
            </a:r>
            <a:r>
              <a:rPr lang="es-ES" sz="1200" dirty="0">
                <a:ln w="12700">
                  <a:solidFill>
                    <a:srgbClr val="1F497D">
                      <a:satMod val="155000"/>
                    </a:srgbClr>
                  </a:solidFill>
                  <a:prstDash val="solid"/>
                </a:ln>
                <a:solidFill>
                  <a:srgbClr val="EEECE1">
                    <a:tint val="85000"/>
                    <a:satMod val="155000"/>
                  </a:srgbClr>
                </a:solidFill>
              </a:rPr>
              <a:t>Conclusiones</a:t>
            </a:r>
          </a:p>
        </p:txBody>
      </p:sp>
      <p:sp>
        <p:nvSpPr>
          <p:cNvPr id="38" name="37 Rectángulo redondeado"/>
          <p:cNvSpPr/>
          <p:nvPr/>
        </p:nvSpPr>
        <p:spPr>
          <a:xfrm>
            <a:off x="2045550" y="2475043"/>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a:solidFill>
                    <a:srgbClr val="56AA1C"/>
                  </a:solidFill>
                </a:ln>
                <a:solidFill>
                  <a:srgbClr val="56AA1C"/>
                </a:solidFill>
              </a:rPr>
              <a:t>3</a:t>
            </a:r>
            <a:r>
              <a:rPr lang="es-ES" sz="1200" dirty="0" smtClean="0">
                <a:ln>
                  <a:solidFill>
                    <a:srgbClr val="56AA1C"/>
                  </a:solidFill>
                </a:ln>
                <a:solidFill>
                  <a:srgbClr val="56AA1C"/>
                </a:solidFill>
              </a:rPr>
              <a:t>. </a:t>
            </a:r>
            <a:r>
              <a:rPr lang="es-ES" sz="1200" dirty="0">
                <a:ln>
                  <a:solidFill>
                    <a:srgbClr val="56AA1C"/>
                  </a:solidFill>
                </a:ln>
                <a:solidFill>
                  <a:srgbClr val="56AA1C"/>
                </a:solidFill>
              </a:rPr>
              <a:t>Demográficos</a:t>
            </a:r>
          </a:p>
        </p:txBody>
      </p:sp>
      <p:sp>
        <p:nvSpPr>
          <p:cNvPr id="40" name="39 Rectángulo redondeado"/>
          <p:cNvSpPr/>
          <p:nvPr/>
        </p:nvSpPr>
        <p:spPr>
          <a:xfrm>
            <a:off x="2045550" y="1772155"/>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rgbClr val="1F497D">
                      <a:satMod val="155000"/>
                    </a:srgbClr>
                  </a:solidFill>
                  <a:prstDash val="solid"/>
                </a:ln>
                <a:solidFill>
                  <a:srgbClr val="EEECE1">
                    <a:tint val="85000"/>
                    <a:satMod val="155000"/>
                  </a:srgbClr>
                </a:solidFill>
              </a:rPr>
              <a:t>1. General</a:t>
            </a:r>
          </a:p>
        </p:txBody>
      </p:sp>
    </p:spTree>
    <p:extLst>
      <p:ext uri="{BB962C8B-B14F-4D97-AF65-F5344CB8AC3E}">
        <p14:creationId xmlns:p14="http://schemas.microsoft.com/office/powerpoint/2010/main" val="3146234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865530" y="638690"/>
            <a:ext cx="1902829" cy="400110"/>
          </a:xfrm>
          <a:prstGeom prst="rect">
            <a:avLst/>
          </a:prstGeom>
          <a:noFill/>
        </p:spPr>
        <p:txBody>
          <a:bodyPr wrap="none" rtlCol="0">
            <a:spAutoFit/>
          </a:bodyPr>
          <a:lstStyle/>
          <a:p>
            <a:r>
              <a:rPr lang="es-ES_tradnl" sz="2000" b="1" dirty="0">
                <a:solidFill>
                  <a:srgbClr val="56AA1C"/>
                </a:solidFill>
              </a:rPr>
              <a:t>3</a:t>
            </a:r>
            <a:r>
              <a:rPr lang="es-ES_tradnl" sz="2000" b="1" dirty="0" smtClean="0">
                <a:solidFill>
                  <a:srgbClr val="56AA1C"/>
                </a:solidFill>
              </a:rPr>
              <a:t>. </a:t>
            </a:r>
            <a:r>
              <a:rPr lang="es-ES_tradnl" sz="2000" b="1" dirty="0">
                <a:solidFill>
                  <a:srgbClr val="56AA1C"/>
                </a:solidFill>
              </a:rPr>
              <a:t>Demográficos</a:t>
            </a:r>
            <a:endParaRPr lang="es-CO" sz="2000" b="1" dirty="0">
              <a:solidFill>
                <a:srgbClr val="56AA1C"/>
              </a:solidFill>
            </a:endParaRPr>
          </a:p>
        </p:txBody>
      </p:sp>
      <p:sp>
        <p:nvSpPr>
          <p:cNvPr id="17" name="16 CuadroTexto"/>
          <p:cNvSpPr txBox="1"/>
          <p:nvPr/>
        </p:nvSpPr>
        <p:spPr>
          <a:xfrm>
            <a:off x="4713480" y="3519010"/>
            <a:ext cx="2877480" cy="338554"/>
          </a:xfrm>
          <a:prstGeom prst="rect">
            <a:avLst/>
          </a:prstGeom>
          <a:noFill/>
        </p:spPr>
        <p:txBody>
          <a:bodyPr wrap="square" rtlCol="0">
            <a:spAutoFit/>
          </a:bodyPr>
          <a:lstStyle/>
          <a:p>
            <a:pPr algn="ctr"/>
            <a:r>
              <a:rPr lang="es-ES" sz="1600" b="1" dirty="0">
                <a:solidFill>
                  <a:prstClr val="black"/>
                </a:solidFill>
                <a:effectLst>
                  <a:outerShdw blurRad="38100" dist="38100" dir="2700000" algn="tl">
                    <a:srgbClr val="000000">
                      <a:alpha val="43137"/>
                    </a:srgbClr>
                  </a:outerShdw>
                </a:effectLst>
              </a:rPr>
              <a:t>Escolaridad</a:t>
            </a:r>
          </a:p>
        </p:txBody>
      </p:sp>
      <p:sp>
        <p:nvSpPr>
          <p:cNvPr id="21" name="20 CuadroTexto"/>
          <p:cNvSpPr txBox="1"/>
          <p:nvPr/>
        </p:nvSpPr>
        <p:spPr>
          <a:xfrm>
            <a:off x="4713480" y="1163985"/>
            <a:ext cx="2877480" cy="338554"/>
          </a:xfrm>
          <a:prstGeom prst="rect">
            <a:avLst/>
          </a:prstGeom>
          <a:noFill/>
        </p:spPr>
        <p:txBody>
          <a:bodyPr wrap="square" rtlCol="0">
            <a:spAutoFit/>
          </a:bodyPr>
          <a:lstStyle/>
          <a:p>
            <a:pPr algn="ctr"/>
            <a:r>
              <a:rPr lang="es-ES" sz="1600" b="1" dirty="0">
                <a:solidFill>
                  <a:prstClr val="black"/>
                </a:solidFill>
                <a:effectLst>
                  <a:outerShdw blurRad="38100" dist="38100" dir="2700000" algn="tl">
                    <a:srgbClr val="000000">
                      <a:alpha val="43137"/>
                    </a:srgbClr>
                  </a:outerShdw>
                </a:effectLst>
              </a:rPr>
              <a:t>Estado Civil</a:t>
            </a:r>
          </a:p>
        </p:txBody>
      </p:sp>
      <p:graphicFrame>
        <p:nvGraphicFramePr>
          <p:cNvPr id="22" name="21 Gráfico"/>
          <p:cNvGraphicFramePr/>
          <p:nvPr>
            <p:extLst/>
          </p:nvPr>
        </p:nvGraphicFramePr>
        <p:xfrm>
          <a:off x="2315581" y="1403776"/>
          <a:ext cx="7435713" cy="1920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21 Gráfico"/>
          <p:cNvGraphicFramePr/>
          <p:nvPr>
            <p:extLst/>
          </p:nvPr>
        </p:nvGraphicFramePr>
        <p:xfrm>
          <a:off x="2150480" y="3857565"/>
          <a:ext cx="7793620" cy="1920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28 Tabla"/>
          <p:cNvGraphicFramePr>
            <a:graphicFrameLocks noGrp="1"/>
          </p:cNvGraphicFramePr>
          <p:nvPr>
            <p:extLst/>
          </p:nvPr>
        </p:nvGraphicFramePr>
        <p:xfrm>
          <a:off x="9561385" y="2753925"/>
          <a:ext cx="762000" cy="504056"/>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endParaRPr lang="es-ES" sz="1100" b="1" i="0" u="none" strike="noStrike" dirty="0" smtClean="0">
                        <a:solidFill>
                          <a:srgbClr val="000000"/>
                        </a:solidFill>
                        <a:latin typeface="New Cicle"/>
                      </a:endParaRPr>
                    </a:p>
                  </a:txBody>
                  <a:tcPr marL="9525" marR="9525" marT="9525" marB="0" anchor="ctr">
                    <a:lnL>
                      <a:noFill/>
                    </a:lnL>
                    <a:lnR>
                      <a:noFill/>
                    </a:lnR>
                    <a:lnT>
                      <a:noFill/>
                    </a:lnT>
                    <a:lnB>
                      <a:noFill/>
                    </a:lnB>
                  </a:tcPr>
                </a:tc>
              </a:tr>
              <a:tr h="200270">
                <a:tc>
                  <a:txBody>
                    <a:bodyPr/>
                    <a:lstStyle/>
                    <a:p>
                      <a:pPr algn="ctr" fontAlgn="ctr"/>
                      <a:r>
                        <a:rPr lang="es-ES" sz="1100" b="1" i="0" u="none" strike="noStrike" dirty="0" smtClean="0">
                          <a:solidFill>
                            <a:srgbClr val="000000"/>
                          </a:solidFill>
                          <a:latin typeface="New Cicle"/>
                        </a:rPr>
                        <a:t>520</a:t>
                      </a:r>
                    </a:p>
                  </a:txBody>
                  <a:tcPr marL="0" marR="0" marT="0" marB="0" anchor="ctr">
                    <a:lnL>
                      <a:noFill/>
                    </a:lnL>
                    <a:lnR>
                      <a:noFill/>
                    </a:lnR>
                    <a:lnT>
                      <a:noFill/>
                    </a:lnT>
                    <a:lnB>
                      <a:noFill/>
                    </a:lnB>
                  </a:tcPr>
                </a:tc>
              </a:tr>
            </a:tbl>
          </a:graphicData>
        </a:graphic>
      </p:graphicFrame>
      <p:graphicFrame>
        <p:nvGraphicFramePr>
          <p:cNvPr id="9" name="28 Tabla"/>
          <p:cNvGraphicFramePr>
            <a:graphicFrameLocks noGrp="1"/>
          </p:cNvGraphicFramePr>
          <p:nvPr>
            <p:extLst/>
          </p:nvPr>
        </p:nvGraphicFramePr>
        <p:xfrm>
          <a:off x="9561385" y="5004175"/>
          <a:ext cx="762000" cy="504056"/>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endParaRPr lang="es-ES" sz="1100" b="1" i="0" u="none" strike="noStrike" dirty="0" smtClean="0">
                        <a:solidFill>
                          <a:srgbClr val="000000"/>
                        </a:solidFill>
                        <a:latin typeface="New Cicle"/>
                      </a:endParaRPr>
                    </a:p>
                  </a:txBody>
                  <a:tcPr marL="9525" marR="9525" marT="9525" marB="0" anchor="ctr">
                    <a:lnL>
                      <a:noFill/>
                    </a:lnL>
                    <a:lnR>
                      <a:noFill/>
                    </a:lnR>
                    <a:lnT>
                      <a:noFill/>
                    </a:lnT>
                    <a:lnB>
                      <a:noFill/>
                    </a:lnB>
                  </a:tcPr>
                </a:tc>
              </a:tr>
              <a:tr h="200270">
                <a:tc>
                  <a:txBody>
                    <a:bodyPr/>
                    <a:lstStyle/>
                    <a:p>
                      <a:pPr algn="ctr" fontAlgn="ctr"/>
                      <a:r>
                        <a:rPr lang="es-ES" sz="1100" b="1" i="0" u="none" strike="noStrike" dirty="0" smtClean="0">
                          <a:solidFill>
                            <a:srgbClr val="000000"/>
                          </a:solidFill>
                          <a:latin typeface="New Cicle"/>
                        </a:rPr>
                        <a:t>520</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304025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865530" y="638690"/>
            <a:ext cx="1902829" cy="400110"/>
          </a:xfrm>
          <a:prstGeom prst="rect">
            <a:avLst/>
          </a:prstGeom>
          <a:noFill/>
        </p:spPr>
        <p:txBody>
          <a:bodyPr wrap="none" rtlCol="0">
            <a:spAutoFit/>
          </a:bodyPr>
          <a:lstStyle/>
          <a:p>
            <a:r>
              <a:rPr lang="es-ES_tradnl" sz="2000" b="1" dirty="0">
                <a:solidFill>
                  <a:srgbClr val="56AA1C"/>
                </a:solidFill>
              </a:rPr>
              <a:t>3</a:t>
            </a:r>
            <a:r>
              <a:rPr lang="es-ES_tradnl" sz="2000" b="1" dirty="0" smtClean="0">
                <a:solidFill>
                  <a:srgbClr val="56AA1C"/>
                </a:solidFill>
              </a:rPr>
              <a:t>. </a:t>
            </a:r>
            <a:r>
              <a:rPr lang="es-ES_tradnl" sz="2000" b="1" dirty="0">
                <a:solidFill>
                  <a:srgbClr val="56AA1C"/>
                </a:solidFill>
              </a:rPr>
              <a:t>Demográficos</a:t>
            </a:r>
            <a:endParaRPr lang="es-CO" sz="2000" b="1" dirty="0">
              <a:solidFill>
                <a:srgbClr val="56AA1C"/>
              </a:solidFill>
            </a:endParaRPr>
          </a:p>
        </p:txBody>
      </p:sp>
      <p:sp>
        <p:nvSpPr>
          <p:cNvPr id="17" name="16 CuadroTexto"/>
          <p:cNvSpPr txBox="1"/>
          <p:nvPr/>
        </p:nvSpPr>
        <p:spPr>
          <a:xfrm>
            <a:off x="6591055" y="1088740"/>
            <a:ext cx="2877480" cy="338554"/>
          </a:xfrm>
          <a:prstGeom prst="rect">
            <a:avLst/>
          </a:prstGeom>
          <a:noFill/>
        </p:spPr>
        <p:txBody>
          <a:bodyPr wrap="square" rtlCol="0">
            <a:spAutoFit/>
          </a:bodyPr>
          <a:lstStyle/>
          <a:p>
            <a:pPr algn="ctr"/>
            <a:r>
              <a:rPr lang="es-ES" sz="1600" b="1" dirty="0">
                <a:solidFill>
                  <a:prstClr val="black"/>
                </a:solidFill>
                <a:effectLst>
                  <a:outerShdw blurRad="38100" dist="38100" dir="2700000" algn="tl">
                    <a:srgbClr val="000000">
                      <a:alpha val="43137"/>
                    </a:srgbClr>
                  </a:outerShdw>
                </a:effectLst>
              </a:rPr>
              <a:t>A que categoría pertenece </a:t>
            </a:r>
          </a:p>
        </p:txBody>
      </p:sp>
      <p:sp>
        <p:nvSpPr>
          <p:cNvPr id="21" name="20 CuadroTexto"/>
          <p:cNvSpPr txBox="1"/>
          <p:nvPr/>
        </p:nvSpPr>
        <p:spPr>
          <a:xfrm>
            <a:off x="2054553" y="1222521"/>
            <a:ext cx="2877480" cy="338554"/>
          </a:xfrm>
          <a:prstGeom prst="rect">
            <a:avLst/>
          </a:prstGeom>
          <a:noFill/>
        </p:spPr>
        <p:txBody>
          <a:bodyPr wrap="square" rtlCol="0">
            <a:spAutoFit/>
          </a:bodyPr>
          <a:lstStyle/>
          <a:p>
            <a:pPr algn="ctr"/>
            <a:r>
              <a:rPr lang="es-ES" sz="1600" b="1" dirty="0">
                <a:solidFill>
                  <a:prstClr val="black"/>
                </a:solidFill>
                <a:effectLst>
                  <a:outerShdw blurRad="38100" dist="38100" dir="2700000" algn="tl">
                    <a:srgbClr val="000000">
                      <a:alpha val="43137"/>
                    </a:srgbClr>
                  </a:outerShdw>
                </a:effectLst>
              </a:rPr>
              <a:t>Fuerza a la que pertenece </a:t>
            </a:r>
          </a:p>
        </p:txBody>
      </p:sp>
      <p:graphicFrame>
        <p:nvGraphicFramePr>
          <p:cNvPr id="7" name="6 Gráfico"/>
          <p:cNvGraphicFramePr/>
          <p:nvPr>
            <p:extLst/>
          </p:nvPr>
        </p:nvGraphicFramePr>
        <p:xfrm>
          <a:off x="2360585" y="1988841"/>
          <a:ext cx="3213356" cy="2926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nvPr>
        </p:nvGraphicFramePr>
        <p:xfrm>
          <a:off x="6433224" y="1562932"/>
          <a:ext cx="3620376" cy="35116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28 Tabla"/>
          <p:cNvGraphicFramePr>
            <a:graphicFrameLocks noGrp="1"/>
          </p:cNvGraphicFramePr>
          <p:nvPr>
            <p:extLst/>
          </p:nvPr>
        </p:nvGraphicFramePr>
        <p:xfrm>
          <a:off x="5510935" y="5139190"/>
          <a:ext cx="762000" cy="504056"/>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endParaRPr lang="es-ES" sz="1100" b="1" i="0" u="none" strike="noStrike" dirty="0" smtClean="0">
                        <a:solidFill>
                          <a:srgbClr val="000000"/>
                        </a:solidFill>
                        <a:latin typeface="New Cicle"/>
                      </a:endParaRPr>
                    </a:p>
                  </a:txBody>
                  <a:tcPr marL="9525" marR="9525" marT="9525" marB="0" anchor="ctr">
                    <a:lnL>
                      <a:noFill/>
                    </a:lnL>
                    <a:lnR>
                      <a:noFill/>
                    </a:lnR>
                    <a:lnT>
                      <a:noFill/>
                    </a:lnT>
                    <a:lnB>
                      <a:noFill/>
                    </a:lnB>
                  </a:tcPr>
                </a:tc>
              </a:tr>
              <a:tr h="200270">
                <a:tc>
                  <a:txBody>
                    <a:bodyPr/>
                    <a:lstStyle/>
                    <a:p>
                      <a:pPr algn="ctr" fontAlgn="ctr"/>
                      <a:r>
                        <a:rPr lang="es-ES" sz="1100" b="1" i="0" u="none" strike="noStrike" dirty="0" smtClean="0">
                          <a:solidFill>
                            <a:srgbClr val="000000"/>
                          </a:solidFill>
                          <a:latin typeface="New Cicle"/>
                        </a:rPr>
                        <a:t>520</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219183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CuadroTexto"/>
          <p:cNvSpPr txBox="1"/>
          <p:nvPr/>
        </p:nvSpPr>
        <p:spPr>
          <a:xfrm>
            <a:off x="1865530" y="638690"/>
            <a:ext cx="1902829" cy="400110"/>
          </a:xfrm>
          <a:prstGeom prst="rect">
            <a:avLst/>
          </a:prstGeom>
          <a:noFill/>
        </p:spPr>
        <p:txBody>
          <a:bodyPr wrap="none" rtlCol="0">
            <a:spAutoFit/>
          </a:bodyPr>
          <a:lstStyle/>
          <a:p>
            <a:r>
              <a:rPr lang="es-ES_tradnl" sz="2000" b="1" dirty="0">
                <a:solidFill>
                  <a:srgbClr val="56AA1C"/>
                </a:solidFill>
              </a:rPr>
              <a:t>3</a:t>
            </a:r>
            <a:r>
              <a:rPr lang="es-ES_tradnl" sz="2000" b="1" dirty="0" smtClean="0">
                <a:solidFill>
                  <a:srgbClr val="56AA1C"/>
                </a:solidFill>
              </a:rPr>
              <a:t>. </a:t>
            </a:r>
            <a:r>
              <a:rPr lang="es-ES_tradnl" sz="2000" b="1" dirty="0">
                <a:solidFill>
                  <a:srgbClr val="56AA1C"/>
                </a:solidFill>
              </a:rPr>
              <a:t>Demográficos</a:t>
            </a:r>
            <a:endParaRPr lang="es-CO" sz="2000" b="1" dirty="0">
              <a:solidFill>
                <a:srgbClr val="56AA1C"/>
              </a:solidFill>
            </a:endParaRPr>
          </a:p>
        </p:txBody>
      </p:sp>
      <p:pic>
        <p:nvPicPr>
          <p:cNvPr id="37890" name="Picture 2" descr="http://www.clker.com/cliparts/b/1/f/a/1195445301811339265dagobert83_female_user_icon.svg.hi.png"/>
          <p:cNvPicPr>
            <a:picLocks noChangeAspect="1" noChangeArrowheads="1"/>
          </p:cNvPicPr>
          <p:nvPr/>
        </p:nvPicPr>
        <p:blipFill>
          <a:blip r:embed="rId2" cstate="print"/>
          <a:srcRect/>
          <a:stretch>
            <a:fillRect/>
          </a:stretch>
        </p:blipFill>
        <p:spPr bwMode="auto">
          <a:xfrm>
            <a:off x="3800746" y="2237385"/>
            <a:ext cx="1170355" cy="1172305"/>
          </a:xfrm>
          <a:prstGeom prst="rect">
            <a:avLst/>
          </a:prstGeom>
          <a:noFill/>
        </p:spPr>
      </p:pic>
      <p:pic>
        <p:nvPicPr>
          <p:cNvPr id="37892" name="Picture 4" descr="http://2.bp.blogspot.com/-ixoC6_9unFM/TxgAghpBB4I/AAAAAAAAAP8/kt7yE6pjANE/s1600/cool+2.png"/>
          <p:cNvPicPr>
            <a:picLocks noChangeAspect="1" noChangeArrowheads="1"/>
          </p:cNvPicPr>
          <p:nvPr/>
        </p:nvPicPr>
        <p:blipFill>
          <a:blip r:embed="rId3" cstate="print"/>
          <a:srcRect/>
          <a:stretch>
            <a:fillRect/>
          </a:stretch>
        </p:blipFill>
        <p:spPr bwMode="auto">
          <a:xfrm>
            <a:off x="2675621" y="2282389"/>
            <a:ext cx="1193415" cy="1133744"/>
          </a:xfrm>
          <a:prstGeom prst="rect">
            <a:avLst/>
          </a:prstGeom>
          <a:noFill/>
        </p:spPr>
      </p:pic>
      <p:sp>
        <p:nvSpPr>
          <p:cNvPr id="11" name="10 CuadroTexto"/>
          <p:cNvSpPr txBox="1"/>
          <p:nvPr/>
        </p:nvSpPr>
        <p:spPr>
          <a:xfrm>
            <a:off x="2270575" y="1403775"/>
            <a:ext cx="2877480" cy="338554"/>
          </a:xfrm>
          <a:prstGeom prst="rect">
            <a:avLst/>
          </a:prstGeom>
          <a:noFill/>
        </p:spPr>
        <p:txBody>
          <a:bodyPr wrap="square" rtlCol="0">
            <a:spAutoFit/>
          </a:bodyPr>
          <a:lstStyle/>
          <a:p>
            <a:pPr algn="ctr"/>
            <a:r>
              <a:rPr lang="es-ES" sz="1600" b="1" dirty="0">
                <a:solidFill>
                  <a:prstClr val="black"/>
                </a:solidFill>
                <a:effectLst>
                  <a:outerShdw blurRad="38100" dist="38100" dir="2700000" algn="tl">
                    <a:srgbClr val="000000">
                      <a:alpha val="43137"/>
                    </a:srgbClr>
                  </a:outerShdw>
                </a:effectLst>
              </a:rPr>
              <a:t>Genero del encuestado </a:t>
            </a:r>
          </a:p>
        </p:txBody>
      </p:sp>
      <p:graphicFrame>
        <p:nvGraphicFramePr>
          <p:cNvPr id="10" name="9 Tabla"/>
          <p:cNvGraphicFramePr>
            <a:graphicFrameLocks noGrp="1"/>
          </p:cNvGraphicFramePr>
          <p:nvPr>
            <p:extLst/>
          </p:nvPr>
        </p:nvGraphicFramePr>
        <p:xfrm>
          <a:off x="2810635" y="3490100"/>
          <a:ext cx="959768" cy="443126"/>
        </p:xfrm>
        <a:graphic>
          <a:graphicData uri="http://schemas.openxmlformats.org/drawingml/2006/table">
            <a:tbl>
              <a:tblPr firstRow="1" bandRow="1">
                <a:tableStyleId>{2D5ABB26-0587-4C30-8999-92F81FD0307C}</a:tableStyleId>
              </a:tblPr>
              <a:tblGrid>
                <a:gridCol w="959768"/>
              </a:tblGrid>
              <a:tr h="221563">
                <a:tc>
                  <a:txBody>
                    <a:bodyPr/>
                    <a:lstStyle/>
                    <a:p>
                      <a:pPr algn="ctr" fontAlgn="ctr"/>
                      <a:r>
                        <a:rPr lang="es-ES" sz="1400" b="0" i="0" u="none" strike="noStrike" dirty="0" smtClean="0">
                          <a:solidFill>
                            <a:srgbClr val="000000"/>
                          </a:solidFill>
                          <a:latin typeface="+mn-lt"/>
                        </a:rPr>
                        <a:t>Masculino</a:t>
                      </a:r>
                      <a:endParaRPr lang="es-ES" sz="1400" b="0" i="0" u="none" strike="noStrike" dirty="0">
                        <a:solidFill>
                          <a:srgbClr val="000000"/>
                        </a:solidFill>
                        <a:latin typeface="+mn-lt"/>
                      </a:endParaRPr>
                    </a:p>
                  </a:txBody>
                  <a:tcPr marL="0" marR="0" marT="0" marB="0" anchor="ctr"/>
                </a:tc>
              </a:tr>
              <a:tr h="221563">
                <a:tc>
                  <a:txBody>
                    <a:bodyPr/>
                    <a:lstStyle/>
                    <a:p>
                      <a:pPr algn="ctr" fontAlgn="ctr"/>
                      <a:r>
                        <a:rPr lang="es-CO" sz="1400" b="0" i="0" u="none" strike="noStrike" kern="1200" baseline="0" dirty="0" smtClean="0">
                          <a:solidFill>
                            <a:srgbClr val="000000"/>
                          </a:solidFill>
                          <a:latin typeface="+mn-lt"/>
                          <a:ea typeface="+mn-ea"/>
                          <a:cs typeface="+mn-cs"/>
                        </a:rPr>
                        <a:t>88,3 </a:t>
                      </a:r>
                      <a:r>
                        <a:rPr lang="es-CO" sz="1400" b="0" i="0" u="none" strike="noStrike" kern="1200" dirty="0" smtClean="0">
                          <a:solidFill>
                            <a:srgbClr val="000000"/>
                          </a:solidFill>
                          <a:latin typeface="+mn-lt"/>
                          <a:ea typeface="+mn-ea"/>
                          <a:cs typeface="+mn-cs"/>
                        </a:rPr>
                        <a:t>%</a:t>
                      </a:r>
                      <a:endParaRPr lang="es-CO" sz="1400" b="0" i="0" u="none" strike="noStrike" kern="1200" dirty="0">
                        <a:solidFill>
                          <a:srgbClr val="000000"/>
                        </a:solidFill>
                        <a:latin typeface="+mn-lt"/>
                        <a:ea typeface="+mn-ea"/>
                        <a:cs typeface="+mn-cs"/>
                      </a:endParaRPr>
                    </a:p>
                  </a:txBody>
                  <a:tcPr marL="0" marR="0" marT="0" marB="0" anchor="ctr"/>
                </a:tc>
              </a:tr>
            </a:tbl>
          </a:graphicData>
        </a:graphic>
      </p:graphicFrame>
      <p:graphicFrame>
        <p:nvGraphicFramePr>
          <p:cNvPr id="12" name="11 Tabla"/>
          <p:cNvGraphicFramePr>
            <a:graphicFrameLocks noGrp="1"/>
          </p:cNvGraphicFramePr>
          <p:nvPr>
            <p:extLst/>
          </p:nvPr>
        </p:nvGraphicFramePr>
        <p:xfrm>
          <a:off x="3935760" y="3490100"/>
          <a:ext cx="959768" cy="443126"/>
        </p:xfrm>
        <a:graphic>
          <a:graphicData uri="http://schemas.openxmlformats.org/drawingml/2006/table">
            <a:tbl>
              <a:tblPr firstRow="1" bandRow="1">
                <a:tableStyleId>{2D5ABB26-0587-4C30-8999-92F81FD0307C}</a:tableStyleId>
              </a:tblPr>
              <a:tblGrid>
                <a:gridCol w="959768"/>
              </a:tblGrid>
              <a:tr h="221563">
                <a:tc>
                  <a:txBody>
                    <a:bodyPr/>
                    <a:lstStyle/>
                    <a:p>
                      <a:pPr algn="ctr" fontAlgn="ctr"/>
                      <a:r>
                        <a:rPr lang="es-ES" sz="1400" b="0" i="0" u="none" strike="noStrike" dirty="0" smtClean="0">
                          <a:solidFill>
                            <a:srgbClr val="000000"/>
                          </a:solidFill>
                          <a:latin typeface="+mn-lt"/>
                        </a:rPr>
                        <a:t>Femenino</a:t>
                      </a:r>
                      <a:endParaRPr lang="es-ES" sz="1400" b="0" i="0" u="none" strike="noStrike" dirty="0">
                        <a:solidFill>
                          <a:srgbClr val="000000"/>
                        </a:solidFill>
                        <a:latin typeface="+mn-lt"/>
                      </a:endParaRPr>
                    </a:p>
                  </a:txBody>
                  <a:tcPr marL="0" marR="0" marT="0" marB="0" anchor="ctr"/>
                </a:tc>
              </a:tr>
              <a:tr h="221563">
                <a:tc>
                  <a:txBody>
                    <a:bodyPr/>
                    <a:lstStyle/>
                    <a:p>
                      <a:pPr marL="0" algn="ctr" defTabSz="914400" rtl="0" eaLnBrk="1" fontAlgn="ctr" latinLnBrk="0" hangingPunct="1"/>
                      <a:r>
                        <a:rPr lang="es-CO" sz="1400" b="0" i="0" u="none" strike="noStrike" kern="1200" baseline="0" dirty="0" smtClean="0">
                          <a:solidFill>
                            <a:srgbClr val="000000"/>
                          </a:solidFill>
                          <a:latin typeface="+mn-lt"/>
                          <a:ea typeface="+mn-ea"/>
                          <a:cs typeface="+mn-cs"/>
                        </a:rPr>
                        <a:t>11,7 </a:t>
                      </a:r>
                      <a:r>
                        <a:rPr lang="es-CO" sz="1400" b="0" i="0" u="none" strike="noStrike" kern="1200" dirty="0" smtClean="0">
                          <a:solidFill>
                            <a:srgbClr val="000000"/>
                          </a:solidFill>
                          <a:latin typeface="+mn-lt"/>
                          <a:ea typeface="+mn-ea"/>
                          <a:cs typeface="+mn-cs"/>
                        </a:rPr>
                        <a:t>%</a:t>
                      </a:r>
                      <a:endParaRPr lang="es-CO" sz="1400" b="0" i="0" u="none" strike="noStrike" kern="1200" dirty="0">
                        <a:solidFill>
                          <a:srgbClr val="000000"/>
                        </a:solidFill>
                        <a:latin typeface="+mn-lt"/>
                        <a:ea typeface="+mn-ea"/>
                        <a:cs typeface="+mn-cs"/>
                      </a:endParaRPr>
                    </a:p>
                  </a:txBody>
                  <a:tcPr marL="0" marR="0" marT="0" marB="0" anchor="ctr"/>
                </a:tc>
              </a:tr>
            </a:tbl>
          </a:graphicData>
        </a:graphic>
      </p:graphicFrame>
      <p:graphicFrame>
        <p:nvGraphicFramePr>
          <p:cNvPr id="13" name="28 Tabla"/>
          <p:cNvGraphicFramePr>
            <a:graphicFrameLocks noGrp="1"/>
          </p:cNvGraphicFramePr>
          <p:nvPr>
            <p:extLst/>
          </p:nvPr>
        </p:nvGraphicFramePr>
        <p:xfrm>
          <a:off x="5283070" y="4824155"/>
          <a:ext cx="762000" cy="504056"/>
        </p:xfrm>
        <a:graphic>
          <a:graphicData uri="http://schemas.openxmlformats.org/drawingml/2006/table">
            <a:tbl>
              <a:tblPr/>
              <a:tblGrid>
                <a:gridCol w="762000"/>
              </a:tblGrid>
              <a:tr h="3037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dirty="0" smtClean="0">
                          <a:solidFill>
                            <a:srgbClr val="000000"/>
                          </a:solidFill>
                          <a:latin typeface="New Cicle"/>
                        </a:rPr>
                        <a:t>Base</a:t>
                      </a:r>
                      <a:endParaRPr lang="es-ES" sz="1100" b="1" i="0" u="none" strike="noStrike" dirty="0" smtClean="0">
                        <a:solidFill>
                          <a:srgbClr val="000000"/>
                        </a:solidFill>
                        <a:latin typeface="New Cicle"/>
                      </a:endParaRPr>
                    </a:p>
                  </a:txBody>
                  <a:tcPr marL="9525" marR="9525" marT="9525" marB="0" anchor="ctr">
                    <a:lnL>
                      <a:noFill/>
                    </a:lnL>
                    <a:lnR>
                      <a:noFill/>
                    </a:lnR>
                    <a:lnT>
                      <a:noFill/>
                    </a:lnT>
                    <a:lnB>
                      <a:noFill/>
                    </a:lnB>
                  </a:tcPr>
                </a:tc>
              </a:tr>
              <a:tr h="200270">
                <a:tc>
                  <a:txBody>
                    <a:bodyPr/>
                    <a:lstStyle/>
                    <a:p>
                      <a:pPr algn="ctr" fontAlgn="ctr"/>
                      <a:r>
                        <a:rPr lang="es-ES" sz="1100" b="1" i="0" u="none" strike="noStrike" dirty="0" smtClean="0">
                          <a:solidFill>
                            <a:srgbClr val="000000"/>
                          </a:solidFill>
                          <a:latin typeface="New Cicle"/>
                        </a:rPr>
                        <a:t>520</a:t>
                      </a:r>
                    </a:p>
                  </a:txBody>
                  <a:tcPr marL="0" marR="0" marT="0" marB="0" anchor="ctr">
                    <a:lnL>
                      <a:noFill/>
                    </a:lnL>
                    <a:lnR>
                      <a:noFill/>
                    </a:lnR>
                    <a:lnT>
                      <a:noFill/>
                    </a:lnT>
                    <a:lnB>
                      <a:noFill/>
                    </a:lnB>
                  </a:tcPr>
                </a:tc>
              </a:tr>
            </a:tbl>
          </a:graphicData>
        </a:graphic>
      </p:graphicFrame>
      <p:sp>
        <p:nvSpPr>
          <p:cNvPr id="14" name="13 CuadroTexto"/>
          <p:cNvSpPr txBox="1"/>
          <p:nvPr/>
        </p:nvSpPr>
        <p:spPr>
          <a:xfrm>
            <a:off x="5735960" y="1382419"/>
            <a:ext cx="2877480" cy="338554"/>
          </a:xfrm>
          <a:prstGeom prst="rect">
            <a:avLst/>
          </a:prstGeom>
          <a:noFill/>
        </p:spPr>
        <p:txBody>
          <a:bodyPr wrap="square" rtlCol="0">
            <a:spAutoFit/>
          </a:bodyPr>
          <a:lstStyle/>
          <a:p>
            <a:pPr algn="ctr"/>
            <a:r>
              <a:rPr lang="es-ES" sz="1600" b="1" dirty="0">
                <a:solidFill>
                  <a:prstClr val="black"/>
                </a:solidFill>
                <a:effectLst>
                  <a:outerShdw blurRad="38100" dist="38100" dir="2700000" algn="tl">
                    <a:srgbClr val="000000">
                      <a:alpha val="43137"/>
                    </a:srgbClr>
                  </a:outerShdw>
                </a:effectLst>
              </a:rPr>
              <a:t>Edad</a:t>
            </a:r>
          </a:p>
        </p:txBody>
      </p:sp>
      <p:graphicFrame>
        <p:nvGraphicFramePr>
          <p:cNvPr id="2" name="1 Gráfico"/>
          <p:cNvGraphicFramePr/>
          <p:nvPr>
            <p:extLst/>
          </p:nvPr>
        </p:nvGraphicFramePr>
        <p:xfrm>
          <a:off x="5960985" y="1898830"/>
          <a:ext cx="4578170" cy="24575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35514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2070244" y="2898515"/>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rgbClr val="1F497D">
                      <a:satMod val="155000"/>
                    </a:srgbClr>
                  </a:solidFill>
                  <a:prstDash val="solid"/>
                </a:ln>
                <a:solidFill>
                  <a:srgbClr val="EEECE1">
                    <a:tint val="85000"/>
                    <a:satMod val="155000"/>
                  </a:srgbClr>
                </a:solidFill>
              </a:rPr>
              <a:t>2. Satisfacción General</a:t>
            </a:r>
          </a:p>
        </p:txBody>
      </p:sp>
      <p:sp>
        <p:nvSpPr>
          <p:cNvPr id="37" name="36 Rectángulo redondeado"/>
          <p:cNvSpPr/>
          <p:nvPr/>
        </p:nvSpPr>
        <p:spPr>
          <a:xfrm>
            <a:off x="2057897" y="3634369"/>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a:solidFill>
                    <a:srgbClr val="56AA1C"/>
                  </a:solidFill>
                </a:ln>
                <a:solidFill>
                  <a:srgbClr val="56AA1C"/>
                </a:solidFill>
              </a:rPr>
              <a:t>4</a:t>
            </a:r>
            <a:r>
              <a:rPr lang="es-ES" sz="1200" dirty="0" smtClean="0">
                <a:ln>
                  <a:solidFill>
                    <a:srgbClr val="56AA1C"/>
                  </a:solidFill>
                </a:ln>
                <a:solidFill>
                  <a:srgbClr val="56AA1C"/>
                </a:solidFill>
              </a:rPr>
              <a:t>. </a:t>
            </a:r>
            <a:r>
              <a:rPr lang="es-ES" sz="1200" dirty="0">
                <a:ln>
                  <a:solidFill>
                    <a:srgbClr val="56AA1C"/>
                  </a:solidFill>
                </a:ln>
                <a:solidFill>
                  <a:srgbClr val="56AA1C"/>
                </a:solidFill>
              </a:rPr>
              <a:t>Conclusiones</a:t>
            </a:r>
          </a:p>
        </p:txBody>
      </p:sp>
      <p:sp>
        <p:nvSpPr>
          <p:cNvPr id="38" name="37 Rectángulo redondeado"/>
          <p:cNvSpPr/>
          <p:nvPr/>
        </p:nvSpPr>
        <p:spPr>
          <a:xfrm>
            <a:off x="2057897" y="3249959"/>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rgbClr val="1F497D">
                      <a:satMod val="155000"/>
                    </a:srgbClr>
                  </a:solidFill>
                  <a:prstDash val="solid"/>
                </a:ln>
                <a:solidFill>
                  <a:srgbClr val="EEECE1">
                    <a:tint val="85000"/>
                    <a:satMod val="155000"/>
                  </a:srgbClr>
                </a:solidFill>
              </a:rPr>
              <a:t>3</a:t>
            </a:r>
            <a:r>
              <a:rPr lang="es-ES" sz="1200" dirty="0" smtClean="0">
                <a:ln w="12700">
                  <a:solidFill>
                    <a:srgbClr val="1F497D">
                      <a:satMod val="155000"/>
                    </a:srgbClr>
                  </a:solidFill>
                  <a:prstDash val="solid"/>
                </a:ln>
                <a:solidFill>
                  <a:srgbClr val="EEECE1">
                    <a:tint val="85000"/>
                    <a:satMod val="155000"/>
                  </a:srgbClr>
                </a:solidFill>
              </a:rPr>
              <a:t>. </a:t>
            </a:r>
            <a:r>
              <a:rPr lang="es-ES" sz="1200" dirty="0">
                <a:ln w="12700">
                  <a:solidFill>
                    <a:srgbClr val="1F497D">
                      <a:satMod val="155000"/>
                    </a:srgbClr>
                  </a:solidFill>
                  <a:prstDash val="solid"/>
                </a:ln>
                <a:solidFill>
                  <a:srgbClr val="EEECE1">
                    <a:tint val="85000"/>
                    <a:satMod val="155000"/>
                  </a:srgbClr>
                </a:solidFill>
              </a:rPr>
              <a:t>Demográficos</a:t>
            </a:r>
          </a:p>
        </p:txBody>
      </p:sp>
      <p:sp>
        <p:nvSpPr>
          <p:cNvPr id="40" name="39 Rectángulo redondeado"/>
          <p:cNvSpPr/>
          <p:nvPr/>
        </p:nvSpPr>
        <p:spPr>
          <a:xfrm>
            <a:off x="2057897" y="2547071"/>
            <a:ext cx="3899318" cy="306467"/>
          </a:xfrm>
          <a:prstGeom prst="roundRect">
            <a:avLst/>
          </a:prstGeom>
          <a:noFill/>
          <a:ln w="3175">
            <a:solidFill>
              <a:schemeClr val="tx2">
                <a:lumMod val="60000"/>
                <a:lumOff val="40000"/>
              </a:schemeClr>
            </a:solidFill>
          </a:ln>
          <a:effectLst/>
        </p:spPr>
        <p:txBody>
          <a:bodyPr wrap="square" rtlCol="0">
            <a:spAutoFit/>
          </a:bodyPr>
          <a:lstStyle/>
          <a:p>
            <a:r>
              <a:rPr lang="es-ES" sz="1200" dirty="0">
                <a:ln w="12700">
                  <a:solidFill>
                    <a:srgbClr val="1F497D">
                      <a:satMod val="155000"/>
                    </a:srgbClr>
                  </a:solidFill>
                  <a:prstDash val="solid"/>
                </a:ln>
                <a:solidFill>
                  <a:srgbClr val="EEECE1">
                    <a:tint val="85000"/>
                    <a:satMod val="155000"/>
                  </a:srgbClr>
                </a:solidFill>
              </a:rPr>
              <a:t>1. General</a:t>
            </a:r>
          </a:p>
        </p:txBody>
      </p:sp>
    </p:spTree>
    <p:extLst>
      <p:ext uri="{BB962C8B-B14F-4D97-AF65-F5344CB8AC3E}">
        <p14:creationId xmlns:p14="http://schemas.microsoft.com/office/powerpoint/2010/main" val="629945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55541" y="1178751"/>
            <a:ext cx="8415935" cy="5078313"/>
          </a:xfrm>
          <a:prstGeom prst="rect">
            <a:avLst/>
          </a:prstGeom>
          <a:noFill/>
        </p:spPr>
        <p:txBody>
          <a:bodyPr wrap="square" rtlCol="0">
            <a:spAutoFit/>
          </a:bodyPr>
          <a:lstStyle/>
          <a:p>
            <a:pPr algn="just"/>
            <a:r>
              <a:rPr lang="es-ES" sz="1200" b="1" dirty="0"/>
              <a:t>GENERALIDADES</a:t>
            </a:r>
          </a:p>
          <a:p>
            <a:pPr algn="just"/>
            <a:endParaRPr lang="es-ES" sz="1200" b="1" dirty="0"/>
          </a:p>
          <a:p>
            <a:pPr marL="120551" indent="-120551" algn="just">
              <a:buFont typeface="Arial" panose="020B0604020202020204" pitchFamily="34" charset="0"/>
              <a:buChar char="•"/>
            </a:pPr>
            <a:r>
              <a:rPr lang="es-ES" sz="1200" dirty="0"/>
              <a:t>A diferencia de otras mediciones, para este mes el principal medio por el cuál los usuarios se enteraron de los modelos de servicio fue a través de los puntos de atención 34,2%, las visitas a unidades y edificio sede con 16,3% y 16,2% respectivamente, mientras que el voz a voz pasó del primer lugar al cuarto con un 15,8%</a:t>
            </a:r>
          </a:p>
          <a:p>
            <a:pPr marL="120551" indent="-120551" algn="just">
              <a:buFont typeface="Arial" panose="020B0604020202020204" pitchFamily="34" charset="0"/>
              <a:buChar char="•"/>
            </a:pPr>
            <a:endParaRPr lang="es-ES" sz="1200" dirty="0"/>
          </a:p>
          <a:p>
            <a:pPr marL="120551" indent="-120551" algn="just">
              <a:buFont typeface="Arial" panose="020B0604020202020204" pitchFamily="34" charset="0"/>
              <a:buChar char="•"/>
            </a:pPr>
            <a:r>
              <a:rPr lang="es-ES" sz="1200" dirty="0"/>
              <a:t>El promedio de tiempo indicado por los usuarios para su tramite de vivienda es de 1 a 10 días (52,3%) lo que muestra una reducción en el tiempo de trámite frente a resultados previos.</a:t>
            </a:r>
          </a:p>
          <a:p>
            <a:pPr marL="120551" indent="-120551" algn="just">
              <a:buFont typeface="Arial" panose="020B0604020202020204" pitchFamily="34" charset="0"/>
              <a:buChar char="•"/>
            </a:pPr>
            <a:endParaRPr lang="es-ES" sz="1200" dirty="0"/>
          </a:p>
          <a:p>
            <a:pPr marL="120551" indent="-120551" algn="just">
              <a:buFont typeface="Arial" panose="020B0604020202020204" pitchFamily="34" charset="0"/>
              <a:buChar char="•"/>
            </a:pPr>
            <a:r>
              <a:rPr lang="es-ES" sz="1200" dirty="0"/>
              <a:t>Un 37,3% de encuestados manifiesta haber recibido alguna vez el extracto de su cuenta a través de su correo electrónico, un 12,3% mas que en la última medición, por otra parte un 61,3% nos indicó estar interesado en recibirlo, lo que demuestra un acercamiento mayor de los usuarios con esta posibilidad practica de comunicación de información.</a:t>
            </a:r>
          </a:p>
          <a:p>
            <a:pPr marL="120551" indent="-120551" algn="just">
              <a:buFont typeface="Arial" panose="020B0604020202020204" pitchFamily="34" charset="0"/>
              <a:buChar char="•"/>
            </a:pPr>
            <a:endParaRPr lang="es-ES" sz="1200" dirty="0"/>
          </a:p>
          <a:p>
            <a:pPr marL="120551" indent="-120551" algn="just">
              <a:buFont typeface="Arial" panose="020B0604020202020204" pitchFamily="34" charset="0"/>
              <a:buChar char="•"/>
            </a:pPr>
            <a:r>
              <a:rPr lang="es-ES" sz="1200" dirty="0"/>
              <a:t>Los medios de comunicación más empleados por los usuarios para acceder a la Caja son las oficinas de enlace 48,8%, Voz a Voz 41,7% y Revista Notivienda 31,2%, sin embargo podemos ver que ninguno de los medios de comunicación tiene una utilización superior al 50%, lo que nos indica que la búsqueda de información por parte de los usuarios no se encuentra centralizada y no resulta evidente ninguna preferencia. Los eventos y ferias externas continúan siendo los más bajos en frecuencia de uso con un 4,4%.</a:t>
            </a:r>
          </a:p>
          <a:p>
            <a:pPr algn="just"/>
            <a:endParaRPr lang="es-ES" sz="1200" dirty="0"/>
          </a:p>
          <a:p>
            <a:pPr marL="120551" indent="-120551" algn="just">
              <a:buFont typeface="Arial" panose="020B0604020202020204" pitchFamily="34" charset="0"/>
              <a:buChar char="•"/>
            </a:pPr>
            <a:r>
              <a:rPr lang="es-ES" sz="1200" dirty="0"/>
              <a:t>Únicamente un 26,9% de personas se encontraría interesada en adquirir vivienda sobre planos, por otra parte el nuevo Modelo de vivienda Leasing es reconocido únicamente por un 22,5% de encuestados, lo que genera una oportunidad para la Caja en el fortalecimiento de este nuevo producto y la comunicación de sus beneficios frente al cliente.</a:t>
            </a:r>
          </a:p>
          <a:p>
            <a:pPr marL="120551" indent="-120551" algn="just">
              <a:buFont typeface="Arial" panose="020B0604020202020204" pitchFamily="34" charset="0"/>
              <a:buChar char="•"/>
            </a:pPr>
            <a:endParaRPr lang="es-ES" sz="1200" dirty="0"/>
          </a:p>
          <a:p>
            <a:pPr marL="120551" indent="-120551" algn="just">
              <a:buFont typeface="Arial" panose="020B0604020202020204" pitchFamily="34" charset="0"/>
              <a:buChar char="•"/>
            </a:pPr>
            <a:r>
              <a:rPr lang="es-ES" sz="1200" dirty="0"/>
              <a:t>79% de encuestados prefiere casa sobre apartamento cuando hablamos de sus preferencias, sin embargo cuando hablamos de lo que buscan en un espacio las primeras menciones son número de habitaciones, acabados y número de baños, tal y como se ha venido manifestando durante las mediciones previas de este 2015.</a:t>
            </a:r>
          </a:p>
          <a:p>
            <a:pPr algn="just"/>
            <a:endParaRPr lang="es-ES" sz="1200" dirty="0"/>
          </a:p>
        </p:txBody>
      </p:sp>
      <p:sp>
        <p:nvSpPr>
          <p:cNvPr id="3" name="28 CuadroTexto"/>
          <p:cNvSpPr txBox="1"/>
          <p:nvPr/>
        </p:nvSpPr>
        <p:spPr>
          <a:xfrm>
            <a:off x="1820525" y="683696"/>
            <a:ext cx="1338828" cy="307777"/>
          </a:xfrm>
          <a:prstGeom prst="rect">
            <a:avLst/>
          </a:prstGeom>
          <a:noFill/>
        </p:spPr>
        <p:txBody>
          <a:bodyPr wrap="none" rtlCol="0">
            <a:spAutoFit/>
          </a:bodyPr>
          <a:lstStyle/>
          <a:p>
            <a:r>
              <a:rPr lang="es-ES_tradnl" sz="1400" b="1" dirty="0" smtClean="0">
                <a:solidFill>
                  <a:srgbClr val="56AA1C"/>
                </a:solidFill>
              </a:rPr>
              <a:t>4. </a:t>
            </a:r>
            <a:r>
              <a:rPr lang="es-ES_tradnl" sz="1400" b="1" dirty="0">
                <a:solidFill>
                  <a:srgbClr val="56AA1C"/>
                </a:solidFill>
              </a:rPr>
              <a:t>Conclusiones</a:t>
            </a:r>
            <a:endParaRPr lang="es-CO" sz="1400" b="1" dirty="0">
              <a:solidFill>
                <a:srgbClr val="56AA1C"/>
              </a:solidFill>
            </a:endParaRPr>
          </a:p>
        </p:txBody>
      </p:sp>
    </p:spTree>
    <p:extLst>
      <p:ext uri="{BB962C8B-B14F-4D97-AF65-F5344CB8AC3E}">
        <p14:creationId xmlns:p14="http://schemas.microsoft.com/office/powerpoint/2010/main" val="3620863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45551" y="1403775"/>
            <a:ext cx="8145905" cy="4832092"/>
          </a:xfrm>
          <a:prstGeom prst="rect">
            <a:avLst/>
          </a:prstGeom>
          <a:noFill/>
        </p:spPr>
        <p:txBody>
          <a:bodyPr wrap="square" rtlCol="0">
            <a:spAutoFit/>
          </a:bodyPr>
          <a:lstStyle/>
          <a:p>
            <a:pPr marL="120551" indent="-120551" algn="just">
              <a:buFont typeface="Arial" panose="020B0604020202020204" pitchFamily="34" charset="0"/>
              <a:buChar char="•"/>
            </a:pPr>
            <a:r>
              <a:rPr lang="es-ES" sz="1100" dirty="0"/>
              <a:t>Las mayores dificultades que manifiestan los usuarios a la hora de conseguir vivienda nueva /usada son el precio con 67,3% y la ubicación 61,7%, mientras que no representan dificultad factores como l estado de la vivienda y la disponibilidad.</a:t>
            </a:r>
          </a:p>
          <a:p>
            <a:pPr marL="120551" indent="-120551" algn="just">
              <a:buFont typeface="Arial" panose="020B0604020202020204" pitchFamily="34" charset="0"/>
              <a:buChar char="•"/>
            </a:pPr>
            <a:endParaRPr lang="es-ES" sz="1100" dirty="0"/>
          </a:p>
          <a:p>
            <a:pPr marL="120551" indent="-120551" algn="just">
              <a:buFont typeface="Arial" panose="020B0604020202020204" pitchFamily="34" charset="0"/>
              <a:buChar char="•"/>
            </a:pPr>
            <a:r>
              <a:rPr lang="es-ES" sz="1100" dirty="0"/>
              <a:t>Cerca de un 16,7% de encuestados manifiesta no haber solucionado con Caja Honor sus expectativas al momento de buscar vivienda, lo que corresponde a una disminución  de 12,7% frente a la última medición, un panorama de percepción más positivo frente a la Caja por parte de sus afiliados, sin embargo aún  encontramos un 42,9%  que considera que puntualmente la oferta de vivienda de la Caja no cumple sus expectativas, lo que genera una oportunidad de mejora de la Caja frente a la posibilidad de una oferta que se adapte aún mas a las necesidades del afiliado.</a:t>
            </a:r>
          </a:p>
          <a:p>
            <a:pPr marL="120551" indent="-120551" algn="just">
              <a:buFont typeface="Arial" panose="020B0604020202020204" pitchFamily="34" charset="0"/>
              <a:buChar char="•"/>
            </a:pPr>
            <a:endParaRPr lang="es-ES" sz="1100" b="1" dirty="0"/>
          </a:p>
          <a:p>
            <a:pPr algn="just"/>
            <a:r>
              <a:rPr lang="es-ES" sz="1100" b="1" dirty="0"/>
              <a:t>SATISFACCIÓN GENERAL</a:t>
            </a:r>
          </a:p>
          <a:p>
            <a:pPr algn="just"/>
            <a:endParaRPr lang="es-ES" sz="1100" b="1" dirty="0"/>
          </a:p>
          <a:p>
            <a:pPr marL="96441" indent="-96441" algn="just">
              <a:buFont typeface="Arial" panose="020B0604020202020204" pitchFamily="34" charset="0"/>
              <a:buChar char="•"/>
            </a:pPr>
            <a:r>
              <a:rPr lang="es-ES" sz="1100" dirty="0"/>
              <a:t>Podemos observar </a:t>
            </a:r>
            <a:r>
              <a:rPr lang="es-ES" sz="1100" dirty="0"/>
              <a:t>una disminución de 0.21% </a:t>
            </a:r>
            <a:r>
              <a:rPr lang="es-ES" sz="1100" dirty="0"/>
              <a:t>en el Índice de satisfacción respecto a la última medición realizada, </a:t>
            </a:r>
            <a:r>
              <a:rPr lang="es-ES" sz="1100" dirty="0"/>
              <a:t>sin embargo hay un incremento en </a:t>
            </a:r>
            <a:r>
              <a:rPr lang="es-ES" sz="1100" dirty="0"/>
              <a:t>el promedio de satisfacción que pasó de </a:t>
            </a:r>
            <a:r>
              <a:rPr lang="es-ES" sz="1100" dirty="0"/>
              <a:t>4,54 </a:t>
            </a:r>
            <a:r>
              <a:rPr lang="es-ES" sz="1100" dirty="0"/>
              <a:t>a 4,57, el más alto reportado en las últimas 4 mediciones.</a:t>
            </a:r>
          </a:p>
          <a:p>
            <a:pPr marL="96441" indent="-96441" algn="just">
              <a:buFont typeface="Arial" panose="020B0604020202020204" pitchFamily="34" charset="0"/>
              <a:buChar char="•"/>
            </a:pPr>
            <a:endParaRPr lang="es-ES" sz="1100" dirty="0"/>
          </a:p>
          <a:p>
            <a:pPr marL="96441" indent="-96441" algn="just">
              <a:buFont typeface="Arial" panose="020B0604020202020204" pitchFamily="34" charset="0"/>
              <a:buChar char="•"/>
            </a:pPr>
            <a:r>
              <a:rPr lang="es-ES" sz="1100" dirty="0"/>
              <a:t>Según la matriz de prioridad, los procesos: Biometría y Quejas y Reclamos son de alta importancia y Urgencia para el usuario, sin embargo este último solo cuenta con una base de encuestados de 12 personas, lo que sugiere una serie de estrategias distintas a las del proceso de biometría.</a:t>
            </a:r>
          </a:p>
          <a:p>
            <a:pPr algn="just"/>
            <a:endParaRPr lang="es-ES" sz="1100" dirty="0"/>
          </a:p>
          <a:p>
            <a:pPr marL="96441" indent="-96441" algn="just">
              <a:buFont typeface="Arial" panose="020B0604020202020204" pitchFamily="34" charset="0"/>
              <a:buChar char="•"/>
            </a:pPr>
            <a:r>
              <a:rPr lang="es-ES" sz="1100" dirty="0"/>
              <a:t>Dentro de los procesos evaluados y sus resultados obtenidos frente a la última medición, la Orientación integral paso del cuadrante  IV al II. Contact Center se ubica como altamente urgente pero de baja importancia. Los demás procesos por su ubicación cuadrantes I y II, deben mantener sus estrategias en el corto y mediano plazo gracias a los buenos resultados obtenidos.</a:t>
            </a:r>
          </a:p>
          <a:p>
            <a:pPr marL="96441" indent="-96441" algn="just">
              <a:buFont typeface="Arial" panose="020B0604020202020204" pitchFamily="34" charset="0"/>
              <a:buChar char="•"/>
            </a:pPr>
            <a:endParaRPr lang="es-ES" sz="1100" dirty="0"/>
          </a:p>
          <a:p>
            <a:pPr marL="96441" indent="-96441" algn="just">
              <a:buFont typeface="Arial" panose="020B0604020202020204" pitchFamily="34" charset="0"/>
              <a:buChar char="•"/>
            </a:pPr>
            <a:r>
              <a:rPr lang="es-ES" sz="1100" dirty="0"/>
              <a:t>En el desempeño por ciudades, se destacan todas con crecimientos entre 0,1 y 0,74, excepto Barranquilla que mostró un decrecimiento importante de 1,73 en su índice de satisfacción, debido a la baja calificación obtenida en el proceso de quejas y reclamos.</a:t>
            </a:r>
          </a:p>
          <a:p>
            <a:pPr algn="just"/>
            <a:endParaRPr lang="es-ES" sz="1100" dirty="0"/>
          </a:p>
          <a:p>
            <a:pPr marL="96441" indent="-96441" algn="just">
              <a:buFont typeface="Arial" panose="020B0604020202020204" pitchFamily="34" charset="0"/>
              <a:buChar char="•"/>
            </a:pPr>
            <a:endParaRPr lang="es-ES" sz="1100" dirty="0"/>
          </a:p>
          <a:p>
            <a:pPr algn="just"/>
            <a:endParaRPr lang="es-ES" sz="1100" b="1" dirty="0"/>
          </a:p>
          <a:p>
            <a:pPr algn="just"/>
            <a:endParaRPr lang="es-ES" sz="1100" dirty="0"/>
          </a:p>
        </p:txBody>
      </p:sp>
      <p:sp>
        <p:nvSpPr>
          <p:cNvPr id="3" name="28 CuadroTexto"/>
          <p:cNvSpPr txBox="1"/>
          <p:nvPr/>
        </p:nvSpPr>
        <p:spPr>
          <a:xfrm>
            <a:off x="1910535" y="638691"/>
            <a:ext cx="1338828" cy="307777"/>
          </a:xfrm>
          <a:prstGeom prst="rect">
            <a:avLst/>
          </a:prstGeom>
          <a:noFill/>
        </p:spPr>
        <p:txBody>
          <a:bodyPr wrap="none" rtlCol="0">
            <a:spAutoFit/>
          </a:bodyPr>
          <a:lstStyle/>
          <a:p>
            <a:r>
              <a:rPr lang="es-ES_tradnl" sz="1400" b="1" dirty="0" smtClean="0">
                <a:solidFill>
                  <a:srgbClr val="56AA1C"/>
                </a:solidFill>
              </a:rPr>
              <a:t>4. </a:t>
            </a:r>
            <a:r>
              <a:rPr lang="es-ES_tradnl" sz="1400" b="1" dirty="0">
                <a:solidFill>
                  <a:srgbClr val="56AA1C"/>
                </a:solidFill>
              </a:rPr>
              <a:t>Conclusiones</a:t>
            </a:r>
            <a:endParaRPr lang="es-CO" sz="1400" b="1" dirty="0">
              <a:solidFill>
                <a:srgbClr val="56AA1C"/>
              </a:solidFill>
            </a:endParaRPr>
          </a:p>
        </p:txBody>
      </p:sp>
    </p:spTree>
    <p:extLst>
      <p:ext uri="{BB962C8B-B14F-4D97-AF65-F5344CB8AC3E}">
        <p14:creationId xmlns:p14="http://schemas.microsoft.com/office/powerpoint/2010/main" val="2562831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7 Grupo"/>
          <p:cNvGrpSpPr>
            <a:grpSpLocks/>
          </p:cNvGrpSpPr>
          <p:nvPr/>
        </p:nvGrpSpPr>
        <p:grpSpPr bwMode="auto">
          <a:xfrm>
            <a:off x="1715294" y="1137122"/>
            <a:ext cx="8731251" cy="4956175"/>
            <a:chOff x="198438" y="1571625"/>
            <a:chExt cx="8731250" cy="4956193"/>
          </a:xfrm>
        </p:grpSpPr>
        <p:pic>
          <p:nvPicPr>
            <p:cNvPr id="6" name="Picture 79" descr="C:\Documents and Settings\Arep45\Escritorio\modelo reportes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438" y="1571625"/>
              <a:ext cx="8731250" cy="1928813"/>
            </a:xfrm>
            <a:prstGeom prst="rect">
              <a:avLst/>
            </a:prstGeom>
            <a:noFill/>
            <a:ln w="9525">
              <a:noFill/>
              <a:miter lim="800000"/>
              <a:headEnd/>
              <a:tailEnd/>
            </a:ln>
          </p:spPr>
        </p:pic>
        <p:sp>
          <p:nvSpPr>
            <p:cNvPr id="7" name="6 Rectángulo"/>
            <p:cNvSpPr>
              <a:spLocks noChangeArrowheads="1"/>
            </p:cNvSpPr>
            <p:nvPr/>
          </p:nvSpPr>
          <p:spPr bwMode="auto">
            <a:xfrm>
              <a:off x="1857376" y="3214693"/>
              <a:ext cx="1214437" cy="857253"/>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lIns="72000" tIns="72000" rIns="72000" bIns="72000" anchor="ctr"/>
            <a:lstStyle/>
            <a:p>
              <a:pPr>
                <a:buClr>
                  <a:srgbClr val="92D050"/>
                </a:buClr>
                <a:buFont typeface="Courier New" pitchFamily="-106" charset="0"/>
                <a:buChar char="o"/>
                <a:defRPr/>
              </a:pPr>
              <a:r>
                <a:rPr lang="es-ES" sz="800" dirty="0">
                  <a:solidFill>
                    <a:srgbClr val="000000"/>
                  </a:solidFill>
                </a:rPr>
                <a:t> Master Plan.</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Plan </a:t>
              </a:r>
              <a:r>
                <a:rPr lang="es-ES" sz="800" dirty="0">
                  <a:solidFill>
                    <a:srgbClr val="000000"/>
                  </a:solidFill>
                </a:rPr>
                <a:t>Financiero (Pre-presupuesto)</a:t>
              </a:r>
            </a:p>
            <a:p>
              <a:pPr>
                <a:buClr>
                  <a:srgbClr val="92D050"/>
                </a:buClr>
                <a:buFont typeface="Courier New" pitchFamily="-106" charset="0"/>
                <a:buChar char="o"/>
                <a:defRPr/>
              </a:pPr>
              <a:r>
                <a:rPr lang="es-ES" sz="800" dirty="0">
                  <a:solidFill>
                    <a:srgbClr val="000000"/>
                  </a:solidFill>
                </a:rPr>
                <a:t> Costeo </a:t>
              </a:r>
              <a:r>
                <a:rPr lang="es-ES" sz="800" dirty="0">
                  <a:solidFill>
                    <a:srgbClr val="000000"/>
                  </a:solidFill>
                </a:rPr>
                <a:t>de </a:t>
              </a:r>
              <a:r>
                <a:rPr lang="es-ES" sz="800" dirty="0">
                  <a:solidFill>
                    <a:srgbClr val="000000"/>
                  </a:solidFill>
                </a:rPr>
                <a:t>Recolección.</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Presupuesto.</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Instrumento.</a:t>
              </a:r>
              <a:endParaRPr lang="es-ES" sz="800" dirty="0">
                <a:solidFill>
                  <a:srgbClr val="000000"/>
                </a:solidFill>
              </a:endParaRPr>
            </a:p>
          </p:txBody>
        </p:sp>
        <p:grpSp>
          <p:nvGrpSpPr>
            <p:cNvPr id="8" name="37 Grupo"/>
            <p:cNvGrpSpPr>
              <a:grpSpLocks/>
            </p:cNvGrpSpPr>
            <p:nvPr/>
          </p:nvGrpSpPr>
          <p:grpSpPr bwMode="auto">
            <a:xfrm>
              <a:off x="928688" y="2357438"/>
              <a:ext cx="434975" cy="450850"/>
              <a:chOff x="214282" y="3500438"/>
              <a:chExt cx="434975" cy="450850"/>
            </a:xfrm>
          </p:grpSpPr>
          <p:pic>
            <p:nvPicPr>
              <p:cNvPr id="76" name="Picture 66"/>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blip>
              <a:srcRect l="65694"/>
              <a:stretch>
                <a:fillRect/>
              </a:stretch>
            </p:blipFill>
            <p:spPr bwMode="auto">
              <a:xfrm>
                <a:off x="500034" y="3500438"/>
                <a:ext cx="149223" cy="450850"/>
              </a:xfrm>
              <a:prstGeom prst="rect">
                <a:avLst/>
              </a:prstGeom>
              <a:noFill/>
              <a:ln w="9525">
                <a:noFill/>
                <a:miter lim="800000"/>
                <a:headEnd/>
                <a:tailEnd/>
              </a:ln>
            </p:spPr>
          </p:pic>
          <p:pic>
            <p:nvPicPr>
              <p:cNvPr id="77" name="Picture 6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l="33835" r="32330"/>
              <a:stretch>
                <a:fillRect/>
              </a:stretch>
            </p:blipFill>
            <p:spPr bwMode="auto">
              <a:xfrm>
                <a:off x="357158" y="3500438"/>
                <a:ext cx="142876" cy="431800"/>
              </a:xfrm>
              <a:prstGeom prst="rect">
                <a:avLst/>
              </a:prstGeom>
              <a:noFill/>
              <a:ln w="9525">
                <a:noFill/>
                <a:miter lim="800000"/>
                <a:headEnd/>
                <a:tailEnd/>
              </a:ln>
            </p:spPr>
          </p:pic>
          <p:pic>
            <p:nvPicPr>
              <p:cNvPr id="78"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7153"/>
              <a:stretch>
                <a:fillRect/>
              </a:stretch>
            </p:blipFill>
            <p:spPr bwMode="auto">
              <a:xfrm>
                <a:off x="214282" y="3506616"/>
                <a:ext cx="142876" cy="431800"/>
              </a:xfrm>
              <a:prstGeom prst="rect">
                <a:avLst/>
              </a:prstGeom>
              <a:noFill/>
              <a:ln w="9525">
                <a:noFill/>
                <a:miter lim="800000"/>
                <a:headEnd/>
                <a:tailEnd/>
              </a:ln>
            </p:spPr>
          </p:pic>
        </p:grpSp>
        <p:grpSp>
          <p:nvGrpSpPr>
            <p:cNvPr id="9" name="41 Grupo"/>
            <p:cNvGrpSpPr>
              <a:grpSpLocks/>
            </p:cNvGrpSpPr>
            <p:nvPr/>
          </p:nvGrpSpPr>
          <p:grpSpPr bwMode="auto">
            <a:xfrm>
              <a:off x="2357427" y="2357438"/>
              <a:ext cx="292099" cy="450850"/>
              <a:chOff x="3286116" y="3500438"/>
              <a:chExt cx="292099" cy="449730"/>
            </a:xfrm>
          </p:grpSpPr>
          <p:pic>
            <p:nvPicPr>
              <p:cNvPr id="74" name="Picture 6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r="66167"/>
              <a:stretch>
                <a:fillRect/>
              </a:stretch>
            </p:blipFill>
            <p:spPr bwMode="auto">
              <a:xfrm>
                <a:off x="3286116" y="3518368"/>
                <a:ext cx="142870" cy="431800"/>
              </a:xfrm>
              <a:prstGeom prst="rect">
                <a:avLst/>
              </a:prstGeom>
              <a:noFill/>
              <a:ln w="9525">
                <a:noFill/>
                <a:miter lim="800000"/>
                <a:headEnd/>
                <a:tailEnd/>
              </a:ln>
            </p:spPr>
          </p:pic>
          <p:pic>
            <p:nvPicPr>
              <p:cNvPr id="75"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l="65694"/>
              <a:stretch>
                <a:fillRect/>
              </a:stretch>
            </p:blipFill>
            <p:spPr bwMode="auto">
              <a:xfrm>
                <a:off x="3428992" y="3500438"/>
                <a:ext cx="149223" cy="431800"/>
              </a:xfrm>
              <a:prstGeom prst="rect">
                <a:avLst/>
              </a:prstGeom>
              <a:noFill/>
              <a:ln w="9525">
                <a:noFill/>
                <a:miter lim="800000"/>
                <a:headEnd/>
                <a:tailEnd/>
              </a:ln>
            </p:spPr>
          </p:pic>
        </p:grpSp>
        <p:grpSp>
          <p:nvGrpSpPr>
            <p:cNvPr id="10" name="50 Grupo"/>
            <p:cNvGrpSpPr>
              <a:grpSpLocks/>
            </p:cNvGrpSpPr>
            <p:nvPr/>
          </p:nvGrpSpPr>
          <p:grpSpPr bwMode="auto">
            <a:xfrm>
              <a:off x="3714759" y="2286000"/>
              <a:ext cx="439739" cy="455613"/>
              <a:chOff x="4149550" y="3571876"/>
              <a:chExt cx="440380" cy="455612"/>
            </a:xfrm>
          </p:grpSpPr>
          <p:pic>
            <p:nvPicPr>
              <p:cNvPr id="71" name="Picture 6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r="66165"/>
              <a:stretch>
                <a:fillRect/>
              </a:stretch>
            </p:blipFill>
            <p:spPr bwMode="auto">
              <a:xfrm>
                <a:off x="4149550" y="3584232"/>
                <a:ext cx="142876" cy="431800"/>
              </a:xfrm>
              <a:prstGeom prst="rect">
                <a:avLst/>
              </a:prstGeom>
              <a:noFill/>
              <a:ln w="9525">
                <a:noFill/>
                <a:miter lim="800000"/>
                <a:headEnd/>
                <a:tailEnd/>
              </a:ln>
            </p:spPr>
          </p:pic>
          <p:pic>
            <p:nvPicPr>
              <p:cNvPr id="72"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l="32847" r="34306"/>
              <a:stretch>
                <a:fillRect/>
              </a:stretch>
            </p:blipFill>
            <p:spPr bwMode="auto">
              <a:xfrm>
                <a:off x="4292426" y="3576638"/>
                <a:ext cx="142876" cy="431800"/>
              </a:xfrm>
              <a:prstGeom prst="rect">
                <a:avLst/>
              </a:prstGeom>
              <a:noFill/>
              <a:ln w="9525">
                <a:noFill/>
                <a:miter lim="800000"/>
                <a:headEnd/>
                <a:tailEnd/>
              </a:ln>
            </p:spPr>
          </p:pic>
          <p:pic>
            <p:nvPicPr>
              <p:cNvPr id="73" name="Picture 59" descr="Grupo personas"/>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l="64057"/>
              <a:stretch>
                <a:fillRect/>
              </a:stretch>
            </p:blipFill>
            <p:spPr bwMode="auto">
              <a:xfrm>
                <a:off x="4429595" y="3571876"/>
                <a:ext cx="160335" cy="455612"/>
              </a:xfrm>
              <a:prstGeom prst="rect">
                <a:avLst/>
              </a:prstGeom>
              <a:noFill/>
              <a:ln w="9525">
                <a:noFill/>
                <a:miter lim="800000"/>
                <a:headEnd/>
                <a:tailEnd/>
              </a:ln>
            </p:spPr>
          </p:pic>
        </p:grpSp>
        <p:grpSp>
          <p:nvGrpSpPr>
            <p:cNvPr id="11" name="59 Grupo"/>
            <p:cNvGrpSpPr>
              <a:grpSpLocks/>
            </p:cNvGrpSpPr>
            <p:nvPr/>
          </p:nvGrpSpPr>
          <p:grpSpPr bwMode="auto">
            <a:xfrm>
              <a:off x="5072063" y="2286000"/>
              <a:ext cx="303212" cy="469900"/>
              <a:chOff x="6000760" y="3500438"/>
              <a:chExt cx="303212" cy="469922"/>
            </a:xfrm>
          </p:grpSpPr>
          <p:pic>
            <p:nvPicPr>
              <p:cNvPr id="69" name="Picture 59" descr="Grupo personas"/>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r="67971"/>
              <a:stretch>
                <a:fillRect/>
              </a:stretch>
            </p:blipFill>
            <p:spPr bwMode="auto">
              <a:xfrm>
                <a:off x="6000760" y="3514748"/>
                <a:ext cx="142876" cy="455612"/>
              </a:xfrm>
              <a:prstGeom prst="rect">
                <a:avLst/>
              </a:prstGeom>
              <a:noFill/>
              <a:ln w="9525">
                <a:noFill/>
                <a:miter lim="800000"/>
                <a:headEnd/>
                <a:tailEnd/>
              </a:ln>
            </p:spPr>
          </p:pic>
          <p:pic>
            <p:nvPicPr>
              <p:cNvPr id="70"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l="64057"/>
              <a:stretch>
                <a:fillRect/>
              </a:stretch>
            </p:blipFill>
            <p:spPr bwMode="auto">
              <a:xfrm>
                <a:off x="6143636" y="3500438"/>
                <a:ext cx="160336" cy="455612"/>
              </a:xfrm>
              <a:prstGeom prst="rect">
                <a:avLst/>
              </a:prstGeom>
              <a:noFill/>
              <a:ln w="9525">
                <a:noFill/>
                <a:miter lim="800000"/>
                <a:headEnd/>
                <a:tailEnd/>
              </a:ln>
            </p:spPr>
          </p:pic>
        </p:grpSp>
        <p:grpSp>
          <p:nvGrpSpPr>
            <p:cNvPr id="12" name="62 Grupo"/>
            <p:cNvGrpSpPr>
              <a:grpSpLocks/>
            </p:cNvGrpSpPr>
            <p:nvPr/>
          </p:nvGrpSpPr>
          <p:grpSpPr bwMode="auto">
            <a:xfrm>
              <a:off x="6357938" y="2357438"/>
              <a:ext cx="434975" cy="450850"/>
              <a:chOff x="214282" y="3500438"/>
              <a:chExt cx="434975" cy="450850"/>
            </a:xfrm>
          </p:grpSpPr>
          <p:pic>
            <p:nvPicPr>
              <p:cNvPr id="66" name="Picture 66"/>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blip>
              <a:srcRect l="65694"/>
              <a:stretch>
                <a:fillRect/>
              </a:stretch>
            </p:blipFill>
            <p:spPr bwMode="auto">
              <a:xfrm>
                <a:off x="500034" y="3500438"/>
                <a:ext cx="149223" cy="450850"/>
              </a:xfrm>
              <a:prstGeom prst="rect">
                <a:avLst/>
              </a:prstGeom>
              <a:noFill/>
              <a:ln w="9525">
                <a:noFill/>
                <a:miter lim="800000"/>
                <a:headEnd/>
                <a:tailEnd/>
              </a:ln>
            </p:spPr>
          </p:pic>
          <p:pic>
            <p:nvPicPr>
              <p:cNvPr id="67" name="Picture 6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l="33835" r="32330"/>
              <a:stretch>
                <a:fillRect/>
              </a:stretch>
            </p:blipFill>
            <p:spPr bwMode="auto">
              <a:xfrm>
                <a:off x="357158" y="3500438"/>
                <a:ext cx="142876" cy="431800"/>
              </a:xfrm>
              <a:prstGeom prst="rect">
                <a:avLst/>
              </a:prstGeom>
              <a:noFill/>
              <a:ln w="9525">
                <a:noFill/>
                <a:miter lim="800000"/>
                <a:headEnd/>
                <a:tailEnd/>
              </a:ln>
            </p:spPr>
          </p:pic>
          <p:pic>
            <p:nvPicPr>
              <p:cNvPr id="68"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7153"/>
              <a:stretch>
                <a:fillRect/>
              </a:stretch>
            </p:blipFill>
            <p:spPr bwMode="auto">
              <a:xfrm>
                <a:off x="214282" y="3506616"/>
                <a:ext cx="142876" cy="431800"/>
              </a:xfrm>
              <a:prstGeom prst="rect">
                <a:avLst/>
              </a:prstGeom>
              <a:noFill/>
              <a:ln w="9525">
                <a:noFill/>
                <a:miter lim="800000"/>
                <a:headEnd/>
                <a:tailEnd/>
              </a:ln>
            </p:spPr>
          </p:pic>
        </p:grpSp>
        <p:grpSp>
          <p:nvGrpSpPr>
            <p:cNvPr id="13" name="66 Grupo"/>
            <p:cNvGrpSpPr>
              <a:grpSpLocks/>
            </p:cNvGrpSpPr>
            <p:nvPr/>
          </p:nvGrpSpPr>
          <p:grpSpPr bwMode="auto">
            <a:xfrm>
              <a:off x="7715259" y="2286000"/>
              <a:ext cx="439739" cy="455613"/>
              <a:chOff x="4149550" y="3571876"/>
              <a:chExt cx="440380" cy="455612"/>
            </a:xfrm>
          </p:grpSpPr>
          <p:pic>
            <p:nvPicPr>
              <p:cNvPr id="63" name="Picture 6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r="66165"/>
              <a:stretch>
                <a:fillRect/>
              </a:stretch>
            </p:blipFill>
            <p:spPr bwMode="auto">
              <a:xfrm>
                <a:off x="4149550" y="3584232"/>
                <a:ext cx="142876" cy="431800"/>
              </a:xfrm>
              <a:prstGeom prst="rect">
                <a:avLst/>
              </a:prstGeom>
              <a:noFill/>
              <a:ln w="9525">
                <a:noFill/>
                <a:miter lim="800000"/>
                <a:headEnd/>
                <a:tailEnd/>
              </a:ln>
            </p:spPr>
          </p:pic>
          <p:pic>
            <p:nvPicPr>
              <p:cNvPr id="64"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l="32847" r="34306"/>
              <a:stretch>
                <a:fillRect/>
              </a:stretch>
            </p:blipFill>
            <p:spPr bwMode="auto">
              <a:xfrm>
                <a:off x="4292426" y="3576638"/>
                <a:ext cx="142876" cy="431800"/>
              </a:xfrm>
              <a:prstGeom prst="rect">
                <a:avLst/>
              </a:prstGeom>
              <a:noFill/>
              <a:ln w="9525">
                <a:noFill/>
                <a:miter lim="800000"/>
                <a:headEnd/>
                <a:tailEnd/>
              </a:ln>
            </p:spPr>
          </p:pic>
          <p:pic>
            <p:nvPicPr>
              <p:cNvPr id="65" name="Picture 59" descr="Grupo personas"/>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l="64057"/>
              <a:stretch>
                <a:fillRect/>
              </a:stretch>
            </p:blipFill>
            <p:spPr bwMode="auto">
              <a:xfrm>
                <a:off x="4429595" y="3571876"/>
                <a:ext cx="160335" cy="455612"/>
              </a:xfrm>
              <a:prstGeom prst="rect">
                <a:avLst/>
              </a:prstGeom>
              <a:noFill/>
              <a:ln w="9525">
                <a:noFill/>
                <a:miter lim="800000"/>
                <a:headEnd/>
                <a:tailEnd/>
              </a:ln>
            </p:spPr>
          </p:pic>
        </p:grpSp>
        <p:sp>
          <p:nvSpPr>
            <p:cNvPr id="14" name="28 Rectángulo"/>
            <p:cNvSpPr>
              <a:spLocks noChangeArrowheads="1"/>
            </p:cNvSpPr>
            <p:nvPr/>
          </p:nvSpPr>
          <p:spPr bwMode="auto">
            <a:xfrm>
              <a:off x="642938" y="1800217"/>
              <a:ext cx="928688" cy="461667"/>
            </a:xfrm>
            <a:prstGeom prst="rect">
              <a:avLst/>
            </a:prstGeom>
            <a:noFill/>
            <a:ln w="9525">
              <a:noFill/>
              <a:miter lim="800000"/>
              <a:headEnd/>
              <a:tailEnd/>
            </a:ln>
          </p:spPr>
          <p:txBody>
            <a:bodyPr>
              <a:spAutoFit/>
            </a:bodyPr>
            <a:lstStyle/>
            <a:p>
              <a:pPr algn="ctr"/>
              <a:r>
                <a:rPr lang="es-ES" sz="800" b="1" dirty="0">
                  <a:solidFill>
                    <a:srgbClr val="4F6228"/>
                  </a:solidFill>
                </a:rPr>
                <a:t>P1 </a:t>
              </a:r>
              <a:endParaRPr lang="es-ES" sz="800" b="1" dirty="0">
                <a:solidFill>
                  <a:srgbClr val="4F6228"/>
                </a:solidFill>
              </a:endParaRPr>
            </a:p>
            <a:p>
              <a:pPr algn="ctr"/>
              <a:r>
                <a:rPr lang="es-ES" sz="800" dirty="0">
                  <a:solidFill>
                    <a:srgbClr val="4F6228"/>
                  </a:solidFill>
                </a:rPr>
                <a:t>CONSULTORIA</a:t>
              </a:r>
              <a:endParaRPr lang="es-ES" sz="800" dirty="0">
                <a:solidFill>
                  <a:srgbClr val="4F6228"/>
                </a:solidFill>
              </a:endParaRPr>
            </a:p>
            <a:p>
              <a:pPr algn="ctr"/>
              <a:r>
                <a:rPr lang="es-ES" sz="800" b="1" dirty="0">
                  <a:solidFill>
                    <a:srgbClr val="4F6228"/>
                  </a:solidFill>
                </a:rPr>
                <a:t>(Procon)</a:t>
              </a:r>
            </a:p>
          </p:txBody>
        </p:sp>
        <p:sp>
          <p:nvSpPr>
            <p:cNvPr id="15" name="29 Rectángulo"/>
            <p:cNvSpPr>
              <a:spLocks noChangeArrowheads="1"/>
            </p:cNvSpPr>
            <p:nvPr/>
          </p:nvSpPr>
          <p:spPr bwMode="auto">
            <a:xfrm>
              <a:off x="2019301" y="1800217"/>
              <a:ext cx="928687" cy="461964"/>
            </a:xfrm>
            <a:prstGeom prst="rect">
              <a:avLst/>
            </a:prstGeom>
            <a:noFill/>
            <a:ln w="9525">
              <a:noFill/>
              <a:miter lim="800000"/>
              <a:headEnd/>
              <a:tailEnd/>
            </a:ln>
          </p:spPr>
          <p:txBody>
            <a:bodyPr>
              <a:spAutoFit/>
            </a:bodyPr>
            <a:lstStyle/>
            <a:p>
              <a:pPr algn="ctr"/>
              <a:r>
                <a:rPr lang="es-ES" sz="800" b="1" dirty="0">
                  <a:solidFill>
                    <a:srgbClr val="4F6228"/>
                  </a:solidFill>
                </a:rPr>
                <a:t>P2</a:t>
              </a:r>
              <a:r>
                <a:rPr lang="es-ES" sz="800" dirty="0">
                  <a:solidFill>
                    <a:srgbClr val="4F6228"/>
                  </a:solidFill>
                </a:rPr>
                <a:t> </a:t>
              </a:r>
            </a:p>
            <a:p>
              <a:pPr algn="ctr"/>
              <a:r>
                <a:rPr lang="es-ES" sz="800" dirty="0">
                  <a:solidFill>
                    <a:srgbClr val="4F6228"/>
                  </a:solidFill>
                </a:rPr>
                <a:t>PROYECTOS</a:t>
              </a:r>
            </a:p>
            <a:p>
              <a:pPr algn="ctr"/>
              <a:r>
                <a:rPr lang="es-ES" sz="800" b="1" dirty="0">
                  <a:solidFill>
                    <a:srgbClr val="4F6228"/>
                  </a:solidFill>
                </a:rPr>
                <a:t>(Propro) </a:t>
              </a:r>
            </a:p>
          </p:txBody>
        </p:sp>
        <p:sp>
          <p:nvSpPr>
            <p:cNvPr id="16" name="87 Rectángulo"/>
            <p:cNvSpPr>
              <a:spLocks noChangeArrowheads="1"/>
            </p:cNvSpPr>
            <p:nvPr/>
          </p:nvSpPr>
          <p:spPr bwMode="auto">
            <a:xfrm>
              <a:off x="3389313" y="1800216"/>
              <a:ext cx="928687" cy="461667"/>
            </a:xfrm>
            <a:prstGeom prst="rect">
              <a:avLst/>
            </a:prstGeom>
            <a:noFill/>
            <a:ln w="9525">
              <a:noFill/>
              <a:miter lim="800000"/>
              <a:headEnd/>
              <a:tailEnd/>
            </a:ln>
          </p:spPr>
          <p:txBody>
            <a:bodyPr>
              <a:spAutoFit/>
            </a:bodyPr>
            <a:lstStyle/>
            <a:p>
              <a:pPr algn="ctr"/>
              <a:r>
                <a:rPr lang="es-ES" sz="800" b="1" dirty="0">
                  <a:solidFill>
                    <a:srgbClr val="4F6228"/>
                  </a:solidFill>
                </a:rPr>
                <a:t>P3 </a:t>
              </a:r>
              <a:endParaRPr lang="es-ES" sz="800" b="1" dirty="0">
                <a:solidFill>
                  <a:srgbClr val="4F6228"/>
                </a:solidFill>
              </a:endParaRPr>
            </a:p>
            <a:p>
              <a:pPr algn="ctr"/>
              <a:r>
                <a:rPr lang="es-ES" sz="800" dirty="0">
                  <a:solidFill>
                    <a:srgbClr val="4F6228"/>
                  </a:solidFill>
                </a:rPr>
                <a:t>RECOLECCION</a:t>
              </a:r>
              <a:endParaRPr lang="es-ES" sz="800" dirty="0">
                <a:solidFill>
                  <a:srgbClr val="4F6228"/>
                </a:solidFill>
              </a:endParaRPr>
            </a:p>
            <a:p>
              <a:pPr algn="ctr"/>
              <a:r>
                <a:rPr lang="es-ES" sz="800" b="1" dirty="0">
                  <a:solidFill>
                    <a:srgbClr val="4F6228"/>
                  </a:solidFill>
                </a:rPr>
                <a:t>(Procol)</a:t>
              </a:r>
            </a:p>
          </p:txBody>
        </p:sp>
        <p:sp>
          <p:nvSpPr>
            <p:cNvPr id="17" name="90 Rectángulo"/>
            <p:cNvSpPr>
              <a:spLocks noChangeArrowheads="1"/>
            </p:cNvSpPr>
            <p:nvPr/>
          </p:nvSpPr>
          <p:spPr bwMode="auto">
            <a:xfrm>
              <a:off x="4714875" y="1800216"/>
              <a:ext cx="1071563" cy="461667"/>
            </a:xfrm>
            <a:prstGeom prst="rect">
              <a:avLst/>
            </a:prstGeom>
            <a:noFill/>
            <a:ln w="9525">
              <a:noFill/>
              <a:miter lim="800000"/>
              <a:headEnd/>
              <a:tailEnd/>
            </a:ln>
          </p:spPr>
          <p:txBody>
            <a:bodyPr>
              <a:spAutoFit/>
            </a:bodyPr>
            <a:lstStyle/>
            <a:p>
              <a:pPr algn="ctr"/>
              <a:r>
                <a:rPr lang="es-ES" sz="800" b="1" dirty="0">
                  <a:solidFill>
                    <a:srgbClr val="4F6228"/>
                  </a:solidFill>
                </a:rPr>
                <a:t>P4 </a:t>
              </a:r>
              <a:endParaRPr lang="es-ES" sz="800" b="1" dirty="0">
                <a:solidFill>
                  <a:srgbClr val="4F6228"/>
                </a:solidFill>
              </a:endParaRPr>
            </a:p>
            <a:p>
              <a:pPr algn="ctr"/>
              <a:r>
                <a:rPr lang="es-ES" sz="800" dirty="0">
                  <a:solidFill>
                    <a:srgbClr val="4F6228"/>
                  </a:solidFill>
                </a:rPr>
                <a:t>PROCESAMIENTO </a:t>
              </a:r>
              <a:r>
                <a:rPr lang="es-ES" sz="800" b="1" dirty="0">
                  <a:solidFill>
                    <a:srgbClr val="4F6228"/>
                  </a:solidFill>
                </a:rPr>
                <a:t>(Propos)</a:t>
              </a:r>
            </a:p>
          </p:txBody>
        </p:sp>
        <p:sp>
          <p:nvSpPr>
            <p:cNvPr id="18" name="108 Rectángulo"/>
            <p:cNvSpPr>
              <a:spLocks noChangeArrowheads="1"/>
            </p:cNvSpPr>
            <p:nvPr/>
          </p:nvSpPr>
          <p:spPr bwMode="auto">
            <a:xfrm>
              <a:off x="6021388" y="1749416"/>
              <a:ext cx="1071562" cy="585788"/>
            </a:xfrm>
            <a:prstGeom prst="rect">
              <a:avLst/>
            </a:prstGeom>
            <a:noFill/>
            <a:ln w="9525">
              <a:noFill/>
              <a:miter lim="800000"/>
              <a:headEnd/>
              <a:tailEnd/>
            </a:ln>
          </p:spPr>
          <p:txBody>
            <a:bodyPr>
              <a:spAutoFit/>
            </a:bodyPr>
            <a:lstStyle/>
            <a:p>
              <a:pPr algn="ctr"/>
              <a:r>
                <a:rPr lang="es-ES" sz="800" b="1">
                  <a:solidFill>
                    <a:srgbClr val="4F6228"/>
                  </a:solidFill>
                </a:rPr>
                <a:t>P5 </a:t>
              </a:r>
            </a:p>
            <a:p>
              <a:pPr algn="ctr"/>
              <a:r>
                <a:rPr lang="es-ES" sz="800">
                  <a:solidFill>
                    <a:srgbClr val="4F6228"/>
                  </a:solidFill>
                </a:rPr>
                <a:t>ESTADISTICA Y ANALISIS </a:t>
              </a:r>
            </a:p>
            <a:p>
              <a:pPr algn="ctr"/>
              <a:r>
                <a:rPr lang="es-ES" sz="800" b="1">
                  <a:solidFill>
                    <a:srgbClr val="4F6228"/>
                  </a:solidFill>
                </a:rPr>
                <a:t>(Proany)</a:t>
              </a:r>
            </a:p>
          </p:txBody>
        </p:sp>
        <p:sp>
          <p:nvSpPr>
            <p:cNvPr id="19" name="109 Rectángulo"/>
            <p:cNvSpPr>
              <a:spLocks noChangeArrowheads="1"/>
            </p:cNvSpPr>
            <p:nvPr/>
          </p:nvSpPr>
          <p:spPr bwMode="auto">
            <a:xfrm>
              <a:off x="7358063" y="1777991"/>
              <a:ext cx="1071562" cy="461963"/>
            </a:xfrm>
            <a:prstGeom prst="rect">
              <a:avLst/>
            </a:prstGeom>
            <a:noFill/>
            <a:ln w="9525">
              <a:noFill/>
              <a:miter lim="800000"/>
              <a:headEnd/>
              <a:tailEnd/>
            </a:ln>
          </p:spPr>
          <p:txBody>
            <a:bodyPr>
              <a:spAutoFit/>
            </a:bodyPr>
            <a:lstStyle/>
            <a:p>
              <a:pPr algn="ctr"/>
              <a:r>
                <a:rPr lang="es-ES" sz="800" b="1">
                  <a:solidFill>
                    <a:srgbClr val="4F6228"/>
                  </a:solidFill>
                </a:rPr>
                <a:t>P6 </a:t>
              </a:r>
            </a:p>
            <a:p>
              <a:pPr algn="ctr"/>
              <a:r>
                <a:rPr lang="es-ES" sz="800">
                  <a:solidFill>
                    <a:srgbClr val="4F6228"/>
                  </a:solidFill>
                </a:rPr>
                <a:t>REPORTES</a:t>
              </a:r>
            </a:p>
            <a:p>
              <a:pPr algn="ctr"/>
              <a:r>
                <a:rPr lang="es-ES" sz="800" b="1">
                  <a:solidFill>
                    <a:srgbClr val="4F6228"/>
                  </a:solidFill>
                </a:rPr>
                <a:t>(Prorep)</a:t>
              </a:r>
            </a:p>
          </p:txBody>
        </p:sp>
        <p:sp>
          <p:nvSpPr>
            <p:cNvPr id="20" name="19 Rectángulo"/>
            <p:cNvSpPr>
              <a:spLocks noChangeArrowheads="1"/>
            </p:cNvSpPr>
            <p:nvPr/>
          </p:nvSpPr>
          <p:spPr bwMode="auto">
            <a:xfrm>
              <a:off x="428626" y="3214693"/>
              <a:ext cx="1285875" cy="857253"/>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lIns="72000" tIns="72000" rIns="72000" bIns="72000" anchor="ctr"/>
            <a:lstStyle/>
            <a:p>
              <a:pPr>
                <a:buClr>
                  <a:srgbClr val="92D050"/>
                </a:buClr>
                <a:buFont typeface="Courier New" pitchFamily="-106" charset="0"/>
                <a:buChar char="o"/>
                <a:defRPr/>
              </a:pPr>
              <a:r>
                <a:rPr lang="es-ES" sz="800" dirty="0">
                  <a:solidFill>
                    <a:prstClr val="black"/>
                  </a:solidFill>
                </a:rPr>
                <a:t> Conceptualización.</a:t>
              </a:r>
              <a:endParaRPr lang="es-ES" sz="800" dirty="0">
                <a:solidFill>
                  <a:prstClr val="black"/>
                </a:solidFill>
              </a:endParaRPr>
            </a:p>
            <a:p>
              <a:pPr>
                <a:buClr>
                  <a:srgbClr val="92D050"/>
                </a:buClr>
                <a:buFont typeface="Courier New" pitchFamily="-106" charset="0"/>
                <a:buChar char="o"/>
                <a:defRPr/>
              </a:pPr>
              <a:r>
                <a:rPr lang="es-ES" sz="800" dirty="0">
                  <a:solidFill>
                    <a:prstClr val="black"/>
                  </a:solidFill>
                </a:rPr>
                <a:t> Negociación.</a:t>
              </a:r>
              <a:endParaRPr lang="es-ES" sz="800" dirty="0">
                <a:solidFill>
                  <a:prstClr val="black"/>
                </a:solidFill>
              </a:endParaRPr>
            </a:p>
            <a:p>
              <a:pPr>
                <a:buClr>
                  <a:srgbClr val="92D050"/>
                </a:buClr>
                <a:buFont typeface="Courier New" pitchFamily="-106" charset="0"/>
                <a:buChar char="o"/>
                <a:defRPr/>
              </a:pPr>
              <a:r>
                <a:rPr lang="es-ES" sz="800" dirty="0">
                  <a:solidFill>
                    <a:prstClr val="black"/>
                  </a:solidFill>
                </a:rPr>
                <a:t> Formalización.</a:t>
              </a:r>
              <a:endParaRPr lang="es-ES" sz="800" dirty="0">
                <a:solidFill>
                  <a:prstClr val="black"/>
                </a:solidFill>
              </a:endParaRPr>
            </a:p>
          </p:txBody>
        </p:sp>
        <p:sp>
          <p:nvSpPr>
            <p:cNvPr id="21" name="20 Rectángulo"/>
            <p:cNvSpPr>
              <a:spLocks noChangeArrowheads="1"/>
            </p:cNvSpPr>
            <p:nvPr/>
          </p:nvSpPr>
          <p:spPr bwMode="auto">
            <a:xfrm>
              <a:off x="3286126" y="3214693"/>
              <a:ext cx="1214437" cy="857253"/>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lIns="72000" tIns="72000" rIns="72000" bIns="72000" anchor="ctr"/>
            <a:lstStyle/>
            <a:p>
              <a:pPr>
                <a:buClr>
                  <a:srgbClr val="92D050"/>
                </a:buClr>
                <a:buFont typeface="Courier New" pitchFamily="-106" charset="0"/>
                <a:buChar char="o"/>
                <a:defRPr/>
              </a:pPr>
              <a:r>
                <a:rPr lang="es-ES" sz="800" dirty="0">
                  <a:solidFill>
                    <a:srgbClr val="000000"/>
                  </a:solidFill>
                </a:rPr>
                <a:t> Piloto.</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Citas.</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Recolección.</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Back Check.</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Critica.</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Informe Status.</a:t>
              </a:r>
              <a:endParaRPr lang="es-ES" sz="800" dirty="0">
                <a:solidFill>
                  <a:srgbClr val="000000"/>
                </a:solidFill>
              </a:endParaRPr>
            </a:p>
          </p:txBody>
        </p:sp>
        <p:sp>
          <p:nvSpPr>
            <p:cNvPr id="22" name="21 Rectángulo"/>
            <p:cNvSpPr>
              <a:spLocks noChangeArrowheads="1"/>
            </p:cNvSpPr>
            <p:nvPr/>
          </p:nvSpPr>
          <p:spPr bwMode="auto">
            <a:xfrm>
              <a:off x="4643437" y="3214693"/>
              <a:ext cx="1214438" cy="857253"/>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lIns="72000" tIns="72000" rIns="72000" bIns="72000" anchor="ctr"/>
            <a:lstStyle/>
            <a:p>
              <a:pPr>
                <a:buClr>
                  <a:srgbClr val="92D050"/>
                </a:buClr>
                <a:buFont typeface="Courier New" pitchFamily="-106" charset="0"/>
                <a:buChar char="o"/>
                <a:defRPr/>
              </a:pPr>
              <a:r>
                <a:rPr lang="es-ES" sz="800" dirty="0">
                  <a:solidFill>
                    <a:srgbClr val="000000"/>
                  </a:solidFill>
                </a:rPr>
                <a:t> Validación DB.</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Formato procesamiento.</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Digitación.</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Codificación .</a:t>
              </a:r>
              <a:endParaRPr lang="es-ES" sz="800" dirty="0">
                <a:solidFill>
                  <a:srgbClr val="000000"/>
                </a:solidFill>
              </a:endParaRPr>
            </a:p>
          </p:txBody>
        </p:sp>
        <p:sp>
          <p:nvSpPr>
            <p:cNvPr id="23" name="22 Rectángulo"/>
            <p:cNvSpPr>
              <a:spLocks noChangeArrowheads="1"/>
            </p:cNvSpPr>
            <p:nvPr/>
          </p:nvSpPr>
          <p:spPr bwMode="auto">
            <a:xfrm>
              <a:off x="6021387" y="3214693"/>
              <a:ext cx="1214438" cy="857253"/>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lIns="72000" tIns="72000" rIns="72000" bIns="72000" anchor="ctr"/>
            <a:lstStyle/>
            <a:p>
              <a:pPr>
                <a:buClr>
                  <a:srgbClr val="92D050"/>
                </a:buClr>
                <a:buFont typeface="Courier New" pitchFamily="-106" charset="0"/>
                <a:buChar char="o"/>
                <a:defRPr/>
              </a:pPr>
              <a:r>
                <a:rPr lang="es-ES" sz="800" dirty="0">
                  <a:solidFill>
                    <a:srgbClr val="000000"/>
                  </a:solidFill>
                </a:rPr>
                <a:t> Plan análisis.</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Muestreo.</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Confrontar resultados.</a:t>
              </a:r>
              <a:endParaRPr lang="es-ES" sz="800" dirty="0">
                <a:solidFill>
                  <a:srgbClr val="000000"/>
                </a:solidFill>
              </a:endParaRPr>
            </a:p>
          </p:txBody>
        </p:sp>
        <p:sp>
          <p:nvSpPr>
            <p:cNvPr id="24" name="23 Rectángulo"/>
            <p:cNvSpPr>
              <a:spLocks noChangeArrowheads="1"/>
            </p:cNvSpPr>
            <p:nvPr/>
          </p:nvSpPr>
          <p:spPr bwMode="auto">
            <a:xfrm>
              <a:off x="7358062" y="3214693"/>
              <a:ext cx="1214438" cy="857253"/>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lIns="72000" tIns="72000" rIns="72000" bIns="72000" anchor="ctr"/>
            <a:lstStyle/>
            <a:p>
              <a:pPr>
                <a:buClr>
                  <a:srgbClr val="92D050"/>
                </a:buClr>
                <a:buFont typeface="Courier New" pitchFamily="-106" charset="0"/>
                <a:buChar char="o"/>
                <a:defRPr/>
              </a:pPr>
              <a:r>
                <a:rPr lang="es-ES" sz="800" dirty="0">
                  <a:solidFill>
                    <a:srgbClr val="000000"/>
                  </a:solidFill>
                </a:rPr>
                <a:t> Montaje .</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Pre-presentación.</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Presentación  preliminar.</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Presentación final.</a:t>
              </a:r>
              <a:endParaRPr lang="es-ES" sz="800" dirty="0">
                <a:solidFill>
                  <a:srgbClr val="000000"/>
                </a:solidFill>
              </a:endParaRPr>
            </a:p>
            <a:p>
              <a:pPr>
                <a:buClr>
                  <a:srgbClr val="92D050"/>
                </a:buClr>
                <a:buFont typeface="Courier New" pitchFamily="-106" charset="0"/>
                <a:buChar char="o"/>
                <a:defRPr/>
              </a:pPr>
              <a:r>
                <a:rPr lang="es-ES" sz="800" dirty="0">
                  <a:solidFill>
                    <a:srgbClr val="000000"/>
                  </a:solidFill>
                </a:rPr>
                <a:t> Entrega.</a:t>
              </a:r>
              <a:endParaRPr lang="es-ES" sz="800" dirty="0">
                <a:solidFill>
                  <a:srgbClr val="000000"/>
                </a:solidFill>
              </a:endParaRPr>
            </a:p>
          </p:txBody>
        </p:sp>
        <p:pic>
          <p:nvPicPr>
            <p:cNvPr id="25" name="Picture 2" descr="C:\Documents and Settings\Arep45\Escritorio\modelo reportes2.jpg"/>
            <p:cNvPicPr>
              <a:picLocks noChangeAspect="1" noChangeArrowheads="1"/>
            </p:cNvPicPr>
            <p:nvPr/>
          </p:nvPicPr>
          <p:blipFill>
            <a:blip r:embed="rId9" cstate="print">
              <a:clrChange>
                <a:clrFrom>
                  <a:srgbClr val="FFFFFF"/>
                </a:clrFrom>
                <a:clrTo>
                  <a:srgbClr val="FFFFFF">
                    <a:alpha val="0"/>
                  </a:srgbClr>
                </a:clrTo>
              </a:clrChange>
            </a:blip>
            <a:srcRect b="28349"/>
            <a:stretch>
              <a:fillRect/>
            </a:stretch>
          </p:blipFill>
          <p:spPr bwMode="auto">
            <a:xfrm>
              <a:off x="1000125" y="4357688"/>
              <a:ext cx="6892925" cy="1285875"/>
            </a:xfrm>
            <a:prstGeom prst="rect">
              <a:avLst/>
            </a:prstGeom>
            <a:noFill/>
            <a:ln w="9525">
              <a:noFill/>
              <a:miter lim="800000"/>
              <a:headEnd/>
              <a:tailEnd/>
            </a:ln>
          </p:spPr>
        </p:pic>
        <p:grpSp>
          <p:nvGrpSpPr>
            <p:cNvPr id="26" name="76 Grupo"/>
            <p:cNvGrpSpPr>
              <a:grpSpLocks/>
            </p:cNvGrpSpPr>
            <p:nvPr/>
          </p:nvGrpSpPr>
          <p:grpSpPr bwMode="auto">
            <a:xfrm>
              <a:off x="1633538" y="5030788"/>
              <a:ext cx="423862" cy="469900"/>
              <a:chOff x="285720" y="4722199"/>
              <a:chExt cx="424487" cy="470242"/>
            </a:xfrm>
          </p:grpSpPr>
          <p:pic>
            <p:nvPicPr>
              <p:cNvPr id="60"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6423"/>
              <a:stretch>
                <a:fillRect/>
              </a:stretch>
            </p:blipFill>
            <p:spPr bwMode="auto">
              <a:xfrm>
                <a:off x="285720" y="4729514"/>
                <a:ext cx="146050" cy="431800"/>
              </a:xfrm>
              <a:prstGeom prst="rect">
                <a:avLst/>
              </a:prstGeom>
              <a:noFill/>
              <a:ln w="9525">
                <a:noFill/>
                <a:miter lim="800000"/>
                <a:headEnd/>
                <a:tailEnd/>
              </a:ln>
            </p:spPr>
          </p:pic>
          <p:pic>
            <p:nvPicPr>
              <p:cNvPr id="61"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l="64057" r="3914"/>
              <a:stretch>
                <a:fillRect/>
              </a:stretch>
            </p:blipFill>
            <p:spPr bwMode="auto">
              <a:xfrm>
                <a:off x="567331" y="4736829"/>
                <a:ext cx="142876" cy="455612"/>
              </a:xfrm>
              <a:prstGeom prst="rect">
                <a:avLst/>
              </a:prstGeom>
              <a:noFill/>
              <a:ln w="9525">
                <a:noFill/>
                <a:miter lim="800000"/>
                <a:headEnd/>
                <a:tailEnd/>
              </a:ln>
            </p:spPr>
          </p:pic>
          <p:pic>
            <p:nvPicPr>
              <p:cNvPr id="62" name="Picture 59" descr="Grupo personas"/>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l="32028" r="35943"/>
              <a:stretch>
                <a:fillRect/>
              </a:stretch>
            </p:blipFill>
            <p:spPr bwMode="auto">
              <a:xfrm>
                <a:off x="428596" y="4722199"/>
                <a:ext cx="142876" cy="455612"/>
              </a:xfrm>
              <a:prstGeom prst="rect">
                <a:avLst/>
              </a:prstGeom>
              <a:noFill/>
              <a:ln w="9525">
                <a:noFill/>
                <a:miter lim="800000"/>
                <a:headEnd/>
                <a:tailEnd/>
              </a:ln>
            </p:spPr>
          </p:pic>
        </p:grpSp>
        <p:grpSp>
          <p:nvGrpSpPr>
            <p:cNvPr id="27" name="80 Grupo"/>
            <p:cNvGrpSpPr>
              <a:grpSpLocks/>
            </p:cNvGrpSpPr>
            <p:nvPr/>
          </p:nvGrpSpPr>
          <p:grpSpPr bwMode="auto">
            <a:xfrm>
              <a:off x="3000366" y="5033963"/>
              <a:ext cx="303212" cy="466725"/>
              <a:chOff x="2643174" y="5443894"/>
              <a:chExt cx="303212" cy="466386"/>
            </a:xfrm>
          </p:grpSpPr>
          <p:pic>
            <p:nvPicPr>
              <p:cNvPr id="58"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7153"/>
              <a:stretch>
                <a:fillRect/>
              </a:stretch>
            </p:blipFill>
            <p:spPr bwMode="auto">
              <a:xfrm>
                <a:off x="2643174" y="5478480"/>
                <a:ext cx="142876" cy="431800"/>
              </a:xfrm>
              <a:prstGeom prst="rect">
                <a:avLst/>
              </a:prstGeom>
              <a:noFill/>
              <a:ln w="9525">
                <a:noFill/>
                <a:miter lim="800000"/>
                <a:headEnd/>
                <a:tailEnd/>
              </a:ln>
            </p:spPr>
          </p:pic>
          <p:pic>
            <p:nvPicPr>
              <p:cNvPr id="59"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l="64057"/>
              <a:stretch>
                <a:fillRect/>
              </a:stretch>
            </p:blipFill>
            <p:spPr bwMode="auto">
              <a:xfrm>
                <a:off x="2786050" y="5443894"/>
                <a:ext cx="160336" cy="455612"/>
              </a:xfrm>
              <a:prstGeom prst="rect">
                <a:avLst/>
              </a:prstGeom>
              <a:noFill/>
              <a:ln w="9525">
                <a:noFill/>
                <a:miter lim="800000"/>
                <a:headEnd/>
                <a:tailEnd/>
              </a:ln>
            </p:spPr>
          </p:pic>
        </p:grpSp>
        <p:grpSp>
          <p:nvGrpSpPr>
            <p:cNvPr id="28" name="83 Grupo"/>
            <p:cNvGrpSpPr>
              <a:grpSpLocks/>
            </p:cNvGrpSpPr>
            <p:nvPr/>
          </p:nvGrpSpPr>
          <p:grpSpPr bwMode="auto">
            <a:xfrm>
              <a:off x="4210049" y="5030788"/>
              <a:ext cx="423862" cy="469900"/>
              <a:chOff x="285720" y="4722199"/>
              <a:chExt cx="424487" cy="470242"/>
            </a:xfrm>
          </p:grpSpPr>
          <p:pic>
            <p:nvPicPr>
              <p:cNvPr id="55"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6423"/>
              <a:stretch>
                <a:fillRect/>
              </a:stretch>
            </p:blipFill>
            <p:spPr bwMode="auto">
              <a:xfrm>
                <a:off x="285720" y="4729514"/>
                <a:ext cx="146050" cy="431800"/>
              </a:xfrm>
              <a:prstGeom prst="rect">
                <a:avLst/>
              </a:prstGeom>
              <a:noFill/>
              <a:ln w="9525">
                <a:noFill/>
                <a:miter lim="800000"/>
                <a:headEnd/>
                <a:tailEnd/>
              </a:ln>
            </p:spPr>
          </p:pic>
          <p:pic>
            <p:nvPicPr>
              <p:cNvPr id="56"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l="64057" r="3914"/>
              <a:stretch>
                <a:fillRect/>
              </a:stretch>
            </p:blipFill>
            <p:spPr bwMode="auto">
              <a:xfrm>
                <a:off x="567331" y="4736829"/>
                <a:ext cx="142876" cy="455612"/>
              </a:xfrm>
              <a:prstGeom prst="rect">
                <a:avLst/>
              </a:prstGeom>
              <a:noFill/>
              <a:ln w="9525">
                <a:noFill/>
                <a:miter lim="800000"/>
                <a:headEnd/>
                <a:tailEnd/>
              </a:ln>
            </p:spPr>
          </p:pic>
          <p:pic>
            <p:nvPicPr>
              <p:cNvPr id="57" name="Picture 59" descr="Grupo personas"/>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l="32028" r="35943"/>
              <a:stretch>
                <a:fillRect/>
              </a:stretch>
            </p:blipFill>
            <p:spPr bwMode="auto">
              <a:xfrm>
                <a:off x="428596" y="4722199"/>
                <a:ext cx="142876" cy="455612"/>
              </a:xfrm>
              <a:prstGeom prst="rect">
                <a:avLst/>
              </a:prstGeom>
              <a:noFill/>
              <a:ln w="9525">
                <a:noFill/>
                <a:miter lim="800000"/>
                <a:headEnd/>
                <a:tailEnd/>
              </a:ln>
            </p:spPr>
          </p:pic>
        </p:grpSp>
        <p:grpSp>
          <p:nvGrpSpPr>
            <p:cNvPr id="29" name="87 Grupo"/>
            <p:cNvGrpSpPr>
              <a:grpSpLocks/>
            </p:cNvGrpSpPr>
            <p:nvPr/>
          </p:nvGrpSpPr>
          <p:grpSpPr bwMode="auto">
            <a:xfrm>
              <a:off x="5500688" y="5000625"/>
              <a:ext cx="303212" cy="466725"/>
              <a:chOff x="2643174" y="5443894"/>
              <a:chExt cx="303212" cy="466386"/>
            </a:xfrm>
          </p:grpSpPr>
          <p:pic>
            <p:nvPicPr>
              <p:cNvPr id="53"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7153"/>
              <a:stretch>
                <a:fillRect/>
              </a:stretch>
            </p:blipFill>
            <p:spPr bwMode="auto">
              <a:xfrm>
                <a:off x="2643174" y="5478480"/>
                <a:ext cx="142876" cy="431800"/>
              </a:xfrm>
              <a:prstGeom prst="rect">
                <a:avLst/>
              </a:prstGeom>
              <a:noFill/>
              <a:ln w="9525">
                <a:noFill/>
                <a:miter lim="800000"/>
                <a:headEnd/>
                <a:tailEnd/>
              </a:ln>
            </p:spPr>
          </p:pic>
          <p:pic>
            <p:nvPicPr>
              <p:cNvPr id="54"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l="64057"/>
              <a:stretch>
                <a:fillRect/>
              </a:stretch>
            </p:blipFill>
            <p:spPr bwMode="auto">
              <a:xfrm>
                <a:off x="2786050" y="5443894"/>
                <a:ext cx="160336" cy="455612"/>
              </a:xfrm>
              <a:prstGeom prst="rect">
                <a:avLst/>
              </a:prstGeom>
              <a:noFill/>
              <a:ln w="9525">
                <a:noFill/>
                <a:miter lim="800000"/>
                <a:headEnd/>
                <a:tailEnd/>
              </a:ln>
            </p:spPr>
          </p:pic>
        </p:grpSp>
        <p:grpSp>
          <p:nvGrpSpPr>
            <p:cNvPr id="30" name="90 Grupo"/>
            <p:cNvGrpSpPr>
              <a:grpSpLocks/>
            </p:cNvGrpSpPr>
            <p:nvPr/>
          </p:nvGrpSpPr>
          <p:grpSpPr bwMode="auto">
            <a:xfrm>
              <a:off x="6786563" y="5000625"/>
              <a:ext cx="303212" cy="465138"/>
              <a:chOff x="2643174" y="5443894"/>
              <a:chExt cx="303212" cy="466386"/>
            </a:xfrm>
          </p:grpSpPr>
          <p:pic>
            <p:nvPicPr>
              <p:cNvPr id="51"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r="67153"/>
              <a:stretch>
                <a:fillRect/>
              </a:stretch>
            </p:blipFill>
            <p:spPr bwMode="auto">
              <a:xfrm>
                <a:off x="2643174" y="5478480"/>
                <a:ext cx="142876" cy="431800"/>
              </a:xfrm>
              <a:prstGeom prst="rect">
                <a:avLst/>
              </a:prstGeom>
              <a:noFill/>
              <a:ln w="9525">
                <a:noFill/>
                <a:miter lim="800000"/>
                <a:headEnd/>
                <a:tailEnd/>
              </a:ln>
            </p:spPr>
          </p:pic>
          <p:pic>
            <p:nvPicPr>
              <p:cNvPr id="52"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l="64057"/>
              <a:stretch>
                <a:fillRect/>
              </a:stretch>
            </p:blipFill>
            <p:spPr bwMode="auto">
              <a:xfrm>
                <a:off x="2786050" y="5443894"/>
                <a:ext cx="160336" cy="455612"/>
              </a:xfrm>
              <a:prstGeom prst="rect">
                <a:avLst/>
              </a:prstGeom>
              <a:noFill/>
              <a:ln w="9525">
                <a:noFill/>
                <a:miter lim="800000"/>
                <a:headEnd/>
                <a:tailEnd/>
              </a:ln>
            </p:spPr>
          </p:pic>
        </p:grpSp>
        <p:sp>
          <p:nvSpPr>
            <p:cNvPr id="31" name="138 Rectángulo"/>
            <p:cNvSpPr>
              <a:spLocks noChangeArrowheads="1"/>
            </p:cNvSpPr>
            <p:nvPr/>
          </p:nvSpPr>
          <p:spPr bwMode="auto">
            <a:xfrm>
              <a:off x="1398588" y="4500563"/>
              <a:ext cx="928687" cy="584200"/>
            </a:xfrm>
            <a:prstGeom prst="rect">
              <a:avLst/>
            </a:prstGeom>
            <a:noFill/>
            <a:ln w="9525">
              <a:noFill/>
              <a:miter lim="800000"/>
              <a:headEnd/>
              <a:tailEnd/>
            </a:ln>
          </p:spPr>
          <p:txBody>
            <a:bodyPr>
              <a:spAutoFit/>
            </a:bodyPr>
            <a:lstStyle/>
            <a:p>
              <a:pPr algn="ctr"/>
              <a:r>
                <a:rPr lang="es-CO" sz="800" b="1" dirty="0">
                  <a:solidFill>
                    <a:srgbClr val="F62E75"/>
                  </a:solidFill>
                </a:rPr>
                <a:t>P7 </a:t>
              </a:r>
            </a:p>
            <a:p>
              <a:pPr algn="ctr"/>
              <a:r>
                <a:rPr lang="es-CO" sz="800" dirty="0">
                  <a:solidFill>
                    <a:srgbClr val="F62E75"/>
                  </a:solidFill>
                </a:rPr>
                <a:t>CONTROL CALIDAD</a:t>
              </a:r>
              <a:r>
                <a:rPr lang="es-CO" sz="800" b="1" dirty="0">
                  <a:solidFill>
                    <a:srgbClr val="F62E75"/>
                  </a:solidFill>
                </a:rPr>
                <a:t/>
              </a:r>
              <a:br>
                <a:rPr lang="es-CO" sz="800" b="1" dirty="0">
                  <a:solidFill>
                    <a:srgbClr val="F62E75"/>
                  </a:solidFill>
                </a:rPr>
              </a:br>
              <a:r>
                <a:rPr lang="es-CO" sz="800" b="1" dirty="0">
                  <a:solidFill>
                    <a:srgbClr val="F62E75"/>
                  </a:solidFill>
                </a:rPr>
                <a:t>(</a:t>
              </a:r>
              <a:r>
                <a:rPr lang="es-CO" sz="800" b="1" dirty="0">
                  <a:solidFill>
                    <a:srgbClr val="F62E75"/>
                  </a:solidFill>
                </a:rPr>
                <a:t>Proqal)</a:t>
              </a:r>
              <a:endParaRPr lang="es-CO" sz="800" b="1" dirty="0">
                <a:solidFill>
                  <a:srgbClr val="F62E75"/>
                </a:solidFill>
              </a:endParaRPr>
            </a:p>
          </p:txBody>
        </p:sp>
        <p:sp>
          <p:nvSpPr>
            <p:cNvPr id="32" name="139 Rectángulo"/>
            <p:cNvSpPr>
              <a:spLocks noChangeArrowheads="1"/>
            </p:cNvSpPr>
            <p:nvPr/>
          </p:nvSpPr>
          <p:spPr bwMode="auto">
            <a:xfrm>
              <a:off x="2714625" y="4549775"/>
              <a:ext cx="928688" cy="461667"/>
            </a:xfrm>
            <a:prstGeom prst="rect">
              <a:avLst/>
            </a:prstGeom>
            <a:noFill/>
            <a:ln w="9525">
              <a:noFill/>
              <a:miter lim="800000"/>
              <a:headEnd/>
              <a:tailEnd/>
            </a:ln>
          </p:spPr>
          <p:txBody>
            <a:bodyPr>
              <a:spAutoFit/>
            </a:bodyPr>
            <a:lstStyle/>
            <a:p>
              <a:pPr algn="ctr"/>
              <a:r>
                <a:rPr lang="es-ES" sz="800" b="1" dirty="0">
                  <a:solidFill>
                    <a:srgbClr val="F62E75"/>
                  </a:solidFill>
                </a:rPr>
                <a:t>P8 </a:t>
              </a:r>
              <a:endParaRPr lang="es-ES" sz="800" b="1" dirty="0">
                <a:solidFill>
                  <a:srgbClr val="F62E75"/>
                </a:solidFill>
              </a:endParaRPr>
            </a:p>
            <a:p>
              <a:pPr algn="ctr"/>
              <a:r>
                <a:rPr lang="es-ES" sz="800" dirty="0">
                  <a:solidFill>
                    <a:srgbClr val="F62E75"/>
                  </a:solidFill>
                </a:rPr>
                <a:t>TECNOLOGÍA</a:t>
              </a:r>
              <a:endParaRPr lang="es-ES" sz="800" dirty="0">
                <a:solidFill>
                  <a:srgbClr val="F62E75"/>
                </a:solidFill>
              </a:endParaRPr>
            </a:p>
            <a:p>
              <a:pPr algn="ctr"/>
              <a:r>
                <a:rPr lang="es-ES" sz="800" b="1" dirty="0">
                  <a:solidFill>
                    <a:srgbClr val="F62E75"/>
                  </a:solidFill>
                </a:rPr>
                <a:t>(Protec)</a:t>
              </a:r>
            </a:p>
          </p:txBody>
        </p:sp>
        <p:sp>
          <p:nvSpPr>
            <p:cNvPr id="33" name="140 Rectángulo"/>
            <p:cNvSpPr>
              <a:spLocks noChangeArrowheads="1"/>
            </p:cNvSpPr>
            <p:nvPr/>
          </p:nvSpPr>
          <p:spPr bwMode="auto">
            <a:xfrm>
              <a:off x="3949700" y="4500563"/>
              <a:ext cx="928688" cy="584200"/>
            </a:xfrm>
            <a:prstGeom prst="rect">
              <a:avLst/>
            </a:prstGeom>
            <a:noFill/>
            <a:ln w="9525">
              <a:noFill/>
              <a:miter lim="800000"/>
              <a:headEnd/>
              <a:tailEnd/>
            </a:ln>
          </p:spPr>
          <p:txBody>
            <a:bodyPr>
              <a:spAutoFit/>
            </a:bodyPr>
            <a:lstStyle/>
            <a:p>
              <a:pPr algn="ctr"/>
              <a:r>
                <a:rPr lang="es-ES" sz="800" b="1">
                  <a:solidFill>
                    <a:srgbClr val="F62E75"/>
                  </a:solidFill>
                </a:rPr>
                <a:t>P9 </a:t>
              </a:r>
            </a:p>
            <a:p>
              <a:pPr algn="ctr"/>
              <a:r>
                <a:rPr lang="es-ES" sz="800">
                  <a:solidFill>
                    <a:srgbClr val="F62E75"/>
                  </a:solidFill>
                </a:rPr>
                <a:t>RECURSOS HUMANOS</a:t>
              </a:r>
            </a:p>
            <a:p>
              <a:pPr algn="ctr"/>
              <a:r>
                <a:rPr lang="es-ES" sz="800" b="1">
                  <a:solidFill>
                    <a:srgbClr val="F62E75"/>
                  </a:solidFill>
                </a:rPr>
                <a:t>(Prohum)</a:t>
              </a:r>
            </a:p>
          </p:txBody>
        </p:sp>
        <p:sp>
          <p:nvSpPr>
            <p:cNvPr id="34" name="141 Rectángulo"/>
            <p:cNvSpPr>
              <a:spLocks noChangeArrowheads="1"/>
            </p:cNvSpPr>
            <p:nvPr/>
          </p:nvSpPr>
          <p:spPr bwMode="auto">
            <a:xfrm>
              <a:off x="5122863" y="4549775"/>
              <a:ext cx="1071562" cy="461667"/>
            </a:xfrm>
            <a:prstGeom prst="rect">
              <a:avLst/>
            </a:prstGeom>
            <a:noFill/>
            <a:ln w="9525">
              <a:noFill/>
              <a:miter lim="800000"/>
              <a:headEnd/>
              <a:tailEnd/>
            </a:ln>
          </p:spPr>
          <p:txBody>
            <a:bodyPr>
              <a:spAutoFit/>
            </a:bodyPr>
            <a:lstStyle/>
            <a:p>
              <a:pPr algn="ctr"/>
              <a:r>
                <a:rPr lang="es-ES" sz="800" b="1" dirty="0">
                  <a:solidFill>
                    <a:srgbClr val="F62E75"/>
                  </a:solidFill>
                </a:rPr>
                <a:t>P10 </a:t>
              </a:r>
              <a:endParaRPr lang="es-ES" sz="800" b="1" dirty="0">
                <a:solidFill>
                  <a:srgbClr val="F62E75"/>
                </a:solidFill>
              </a:endParaRPr>
            </a:p>
            <a:p>
              <a:pPr algn="ctr"/>
              <a:r>
                <a:rPr lang="es-ES" sz="800" dirty="0">
                  <a:solidFill>
                    <a:srgbClr val="F62E75"/>
                  </a:solidFill>
                </a:rPr>
                <a:t>ADMINISTRATIVA</a:t>
              </a:r>
              <a:endParaRPr lang="es-ES" sz="800" dirty="0">
                <a:solidFill>
                  <a:srgbClr val="F62E75"/>
                </a:solidFill>
              </a:endParaRPr>
            </a:p>
            <a:p>
              <a:pPr algn="ctr"/>
              <a:r>
                <a:rPr lang="es-ES" sz="800" b="1" dirty="0">
                  <a:solidFill>
                    <a:srgbClr val="F62E75"/>
                  </a:solidFill>
                </a:rPr>
                <a:t>(Proadm)</a:t>
              </a:r>
            </a:p>
          </p:txBody>
        </p:sp>
        <p:sp>
          <p:nvSpPr>
            <p:cNvPr id="35" name="142 Rectángulo"/>
            <p:cNvSpPr>
              <a:spLocks noChangeArrowheads="1"/>
            </p:cNvSpPr>
            <p:nvPr/>
          </p:nvSpPr>
          <p:spPr bwMode="auto">
            <a:xfrm>
              <a:off x="6357938" y="4538663"/>
              <a:ext cx="1071562" cy="461962"/>
            </a:xfrm>
            <a:prstGeom prst="rect">
              <a:avLst/>
            </a:prstGeom>
            <a:noFill/>
            <a:ln w="9525">
              <a:noFill/>
              <a:miter lim="800000"/>
              <a:headEnd/>
              <a:tailEnd/>
            </a:ln>
          </p:spPr>
          <p:txBody>
            <a:bodyPr>
              <a:spAutoFit/>
            </a:bodyPr>
            <a:lstStyle/>
            <a:p>
              <a:pPr algn="ctr"/>
              <a:r>
                <a:rPr lang="es-ES" sz="800" b="1">
                  <a:solidFill>
                    <a:srgbClr val="F62E75"/>
                  </a:solidFill>
                </a:rPr>
                <a:t>P11 </a:t>
              </a:r>
            </a:p>
            <a:p>
              <a:pPr algn="ctr"/>
              <a:r>
                <a:rPr lang="es-ES" sz="800">
                  <a:solidFill>
                    <a:srgbClr val="F62E75"/>
                  </a:solidFill>
                </a:rPr>
                <a:t>FINANCIERA</a:t>
              </a:r>
            </a:p>
            <a:p>
              <a:pPr algn="ctr"/>
              <a:r>
                <a:rPr lang="es-ES" sz="800" b="1">
                  <a:solidFill>
                    <a:srgbClr val="F62E75"/>
                  </a:solidFill>
                </a:rPr>
                <a:t>(Profin)</a:t>
              </a:r>
            </a:p>
          </p:txBody>
        </p:sp>
        <p:sp>
          <p:nvSpPr>
            <p:cNvPr id="36" name="Rectangle 67"/>
            <p:cNvSpPr>
              <a:spLocks noChangeArrowheads="1"/>
            </p:cNvSpPr>
            <p:nvPr/>
          </p:nvSpPr>
          <p:spPr bwMode="auto">
            <a:xfrm>
              <a:off x="827088" y="6143642"/>
              <a:ext cx="1173163" cy="285751"/>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defRPr/>
              </a:pPr>
              <a:endParaRPr lang="en-US">
                <a:solidFill>
                  <a:srgbClr val="FFFFFF"/>
                </a:solidFill>
              </a:endParaRPr>
            </a:p>
          </p:txBody>
        </p:sp>
        <p:sp>
          <p:nvSpPr>
            <p:cNvPr id="37" name="Text Box 57"/>
            <p:cNvSpPr txBox="1">
              <a:spLocks noChangeArrowheads="1"/>
            </p:cNvSpPr>
            <p:nvPr/>
          </p:nvSpPr>
          <p:spPr bwMode="auto">
            <a:xfrm>
              <a:off x="1055129" y="6067533"/>
              <a:ext cx="818337" cy="396876"/>
            </a:xfrm>
            <a:prstGeom prst="rect">
              <a:avLst/>
            </a:prstGeom>
            <a:noFill/>
            <a:ln w="9525">
              <a:noFill/>
              <a:miter lim="800000"/>
              <a:headEnd/>
              <a:tailEnd/>
            </a:ln>
            <a:effectLst>
              <a:outerShdw dist="17961" dir="13500000" algn="ctr" rotWithShape="0">
                <a:schemeClr val="bg2">
                  <a:alpha val="50000"/>
                </a:schemeClr>
              </a:outerShdw>
            </a:effectLst>
          </p:spPr>
          <p:txBody>
            <a:bodyPr wrap="square">
              <a:spAutoFit/>
            </a:bodyPr>
            <a:lstStyle/>
            <a:p>
              <a:pPr algn="ctr">
                <a:defRPr/>
              </a:pPr>
              <a:r>
                <a:rPr lang="es-ES" sz="1000" b="1" dirty="0">
                  <a:solidFill>
                    <a:srgbClr val="D99694"/>
                  </a:solidFill>
                  <a:effectLst>
                    <a:outerShdw blurRad="38100" dist="38100" dir="2700000" algn="tl">
                      <a:srgbClr val="C0C0C0"/>
                    </a:outerShdw>
                  </a:effectLst>
                </a:rPr>
                <a:t>Especialista externo</a:t>
              </a:r>
            </a:p>
          </p:txBody>
        </p:sp>
        <p:pic>
          <p:nvPicPr>
            <p:cNvPr id="38" name="Picture 66"/>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565125" y="6049984"/>
              <a:ext cx="434975" cy="450850"/>
            </a:xfrm>
            <a:prstGeom prst="rect">
              <a:avLst/>
            </a:prstGeom>
            <a:noFill/>
            <a:ln w="9525">
              <a:noFill/>
              <a:miter lim="800000"/>
              <a:headEnd/>
              <a:tailEnd/>
            </a:ln>
          </p:spPr>
        </p:pic>
        <p:sp>
          <p:nvSpPr>
            <p:cNvPr id="39" name="Rectangle 67"/>
            <p:cNvSpPr>
              <a:spLocks noChangeArrowheads="1"/>
            </p:cNvSpPr>
            <p:nvPr/>
          </p:nvSpPr>
          <p:spPr bwMode="auto">
            <a:xfrm>
              <a:off x="2470151" y="6143642"/>
              <a:ext cx="1173162" cy="285751"/>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defRPr/>
              </a:pPr>
              <a:endParaRPr lang="en-US">
                <a:solidFill>
                  <a:srgbClr val="FFFFFF"/>
                </a:solidFill>
              </a:endParaRPr>
            </a:p>
          </p:txBody>
        </p:sp>
        <p:pic>
          <p:nvPicPr>
            <p:cNvPr id="40" name="Picture 64"/>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2220899" y="6069034"/>
              <a:ext cx="422275" cy="431800"/>
            </a:xfrm>
            <a:prstGeom prst="rect">
              <a:avLst/>
            </a:prstGeom>
            <a:noFill/>
            <a:ln w="9525">
              <a:noFill/>
              <a:miter lim="800000"/>
              <a:headEnd/>
              <a:tailEnd/>
            </a:ln>
          </p:spPr>
        </p:pic>
        <p:sp>
          <p:nvSpPr>
            <p:cNvPr id="41" name="Text Box 65"/>
            <p:cNvSpPr txBox="1">
              <a:spLocks noChangeArrowheads="1"/>
            </p:cNvSpPr>
            <p:nvPr/>
          </p:nvSpPr>
          <p:spPr bwMode="auto">
            <a:xfrm>
              <a:off x="2696787" y="6142861"/>
              <a:ext cx="801823" cy="246222"/>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lgn="r">
                <a:defRPr/>
              </a:pPr>
              <a:r>
                <a:rPr lang="es-ES" sz="1000" b="1" dirty="0">
                  <a:solidFill>
                    <a:srgbClr val="558ED5"/>
                  </a:solidFill>
                  <a:effectLst>
                    <a:outerShdw blurRad="38100" dist="38100" dir="2700000" algn="tl">
                      <a:srgbClr val="C0C0C0"/>
                    </a:outerShdw>
                  </a:effectLst>
                </a:rPr>
                <a:t>Especialista</a:t>
              </a:r>
            </a:p>
          </p:txBody>
        </p:sp>
        <p:sp>
          <p:nvSpPr>
            <p:cNvPr id="42" name="Rectangle 67"/>
            <p:cNvSpPr>
              <a:spLocks noChangeArrowheads="1"/>
            </p:cNvSpPr>
            <p:nvPr/>
          </p:nvSpPr>
          <p:spPr bwMode="auto">
            <a:xfrm>
              <a:off x="4113213" y="6143642"/>
              <a:ext cx="1173163" cy="285751"/>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defRPr/>
              </a:pPr>
              <a:endParaRPr lang="en-US">
                <a:solidFill>
                  <a:srgbClr val="FFFFFF"/>
                </a:solidFill>
              </a:endParaRPr>
            </a:p>
          </p:txBody>
        </p:sp>
        <p:pic>
          <p:nvPicPr>
            <p:cNvPr id="43" name="Picture 58"/>
            <p:cNvPicPr>
              <a:picLocks noChangeAspect="1" noChangeArrowheads="1"/>
            </p:cNvPicPr>
            <p:nvPr/>
          </p:nvPicPr>
          <p:blipFill>
            <a:blip r:embed="rId6"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3857620" y="6049984"/>
              <a:ext cx="434975" cy="431800"/>
            </a:xfrm>
            <a:prstGeom prst="rect">
              <a:avLst/>
            </a:prstGeom>
            <a:noFill/>
            <a:ln w="9525">
              <a:noFill/>
              <a:miter lim="800000"/>
              <a:headEnd/>
              <a:tailEnd/>
            </a:ln>
          </p:spPr>
        </p:pic>
        <p:sp>
          <p:nvSpPr>
            <p:cNvPr id="44" name="Text Box 61"/>
            <p:cNvSpPr txBox="1">
              <a:spLocks noChangeArrowheads="1"/>
            </p:cNvSpPr>
            <p:nvPr/>
          </p:nvSpPr>
          <p:spPr bwMode="auto">
            <a:xfrm>
              <a:off x="4339331" y="6142861"/>
              <a:ext cx="787396" cy="246222"/>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lgn="ctr">
                <a:defRPr/>
              </a:pPr>
              <a:r>
                <a:rPr lang="es-ES" sz="1000" b="1" dirty="0">
                  <a:solidFill>
                    <a:srgbClr val="77933C"/>
                  </a:solidFill>
                  <a:effectLst>
                    <a:outerShdw blurRad="38100" dist="38100" dir="2700000" algn="tl">
                      <a:srgbClr val="C0C0C0"/>
                    </a:outerShdw>
                  </a:effectLst>
                </a:rPr>
                <a:t>Profesional</a:t>
              </a:r>
            </a:p>
          </p:txBody>
        </p:sp>
        <p:sp>
          <p:nvSpPr>
            <p:cNvPr id="45" name="Rectangle 67"/>
            <p:cNvSpPr>
              <a:spLocks noChangeArrowheads="1"/>
            </p:cNvSpPr>
            <p:nvPr/>
          </p:nvSpPr>
          <p:spPr bwMode="auto">
            <a:xfrm>
              <a:off x="7827962" y="6143642"/>
              <a:ext cx="958850" cy="285751"/>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defRPr/>
              </a:pPr>
              <a:endParaRPr lang="en-US">
                <a:solidFill>
                  <a:srgbClr val="FFFFFF"/>
                </a:solidFill>
              </a:endParaRPr>
            </a:p>
          </p:txBody>
        </p:sp>
        <p:sp>
          <p:nvSpPr>
            <p:cNvPr id="46" name="Rectangle 67"/>
            <p:cNvSpPr>
              <a:spLocks noChangeArrowheads="1"/>
            </p:cNvSpPr>
            <p:nvPr/>
          </p:nvSpPr>
          <p:spPr bwMode="auto">
            <a:xfrm>
              <a:off x="5786437" y="6143642"/>
              <a:ext cx="1500188" cy="285751"/>
            </a:xfrm>
            <a:prstGeom prst="rect">
              <a:avLst/>
            </a:prstGeom>
            <a:solidFill>
              <a:schemeClr val="bg1"/>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defRPr/>
              </a:pPr>
              <a:endParaRPr lang="en-US">
                <a:solidFill>
                  <a:srgbClr val="FFFFFF"/>
                </a:solidFill>
              </a:endParaRPr>
            </a:p>
          </p:txBody>
        </p:sp>
        <p:pic>
          <p:nvPicPr>
            <p:cNvPr id="47" name="Picture 59" descr="Grupo personas"/>
            <p:cNvPicPr>
              <a:picLocks noChangeAspect="1" noChangeArrowheads="1"/>
            </p:cNvPicPr>
            <p:nvPr/>
          </p:nvPicPr>
          <p:blipFill>
            <a:blip r:embed="rId7" cstate="print">
              <a:clrChange>
                <a:clrFrom>
                  <a:srgbClr val="FFFFFF"/>
                </a:clrFrom>
                <a:clrTo>
                  <a:srgbClr val="FFFFFF">
                    <a:alpha val="0"/>
                  </a:srgbClr>
                </a:clrTo>
              </a:clrChange>
              <a:duotone>
                <a:schemeClr val="accent5">
                  <a:shade val="45000"/>
                  <a:satMod val="135000"/>
                </a:schemeClr>
                <a:prstClr val="white"/>
              </a:duotone>
            </a:blip>
            <a:srcRect/>
            <a:stretch>
              <a:fillRect/>
            </a:stretch>
          </p:blipFill>
          <p:spPr bwMode="auto">
            <a:xfrm>
              <a:off x="5429256" y="6045222"/>
              <a:ext cx="446087" cy="455612"/>
            </a:xfrm>
            <a:prstGeom prst="rect">
              <a:avLst/>
            </a:prstGeom>
            <a:noFill/>
            <a:ln w="9525">
              <a:noFill/>
              <a:miter lim="800000"/>
              <a:headEnd/>
              <a:tailEnd/>
            </a:ln>
          </p:spPr>
        </p:pic>
        <p:sp>
          <p:nvSpPr>
            <p:cNvPr id="48" name="Text Box 62"/>
            <p:cNvSpPr txBox="1">
              <a:spLocks noChangeArrowheads="1"/>
            </p:cNvSpPr>
            <p:nvPr/>
          </p:nvSpPr>
          <p:spPr bwMode="auto">
            <a:xfrm>
              <a:off x="5930394" y="6065915"/>
              <a:ext cx="1220206" cy="400111"/>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lgn="ctr">
                <a:defRPr/>
              </a:pPr>
              <a:r>
                <a:rPr lang="es-ES" sz="1000" b="1" dirty="0">
                  <a:solidFill>
                    <a:srgbClr val="95B3D7"/>
                  </a:solidFill>
                  <a:effectLst>
                    <a:outerShdw blurRad="38100" dist="38100" dir="2700000" algn="tl">
                      <a:srgbClr val="C0C0C0"/>
                    </a:outerShdw>
                  </a:effectLst>
                </a:rPr>
                <a:t>Tecnólogo o</a:t>
              </a:r>
            </a:p>
            <a:p>
              <a:pPr algn="ctr">
                <a:defRPr/>
              </a:pPr>
              <a:r>
                <a:rPr lang="es-ES" sz="1000" b="1" dirty="0">
                  <a:solidFill>
                    <a:srgbClr val="95B3D7"/>
                  </a:solidFill>
                  <a:effectLst>
                    <a:outerShdw blurRad="38100" dist="38100" dir="2700000" algn="tl">
                      <a:srgbClr val="C0C0C0"/>
                    </a:outerShdw>
                  </a:effectLst>
                </a:rPr>
                <a:t>Técnico Profesional</a:t>
              </a:r>
            </a:p>
          </p:txBody>
        </p:sp>
        <p:pic>
          <p:nvPicPr>
            <p:cNvPr id="49" name="Picture 60" descr="Grupo personas 2"/>
            <p:cNvPicPr>
              <a:picLocks noChangeAspect="1" noChangeArrowheads="1"/>
            </p:cNvPicPr>
            <p:nvPr/>
          </p:nvPicPr>
          <p:blipFill>
            <a:blip r:embed="rId8" cstate="print">
              <a:clrChange>
                <a:clrFrom>
                  <a:srgbClr val="FFFFFF"/>
                </a:clrFrom>
                <a:clrTo>
                  <a:srgbClr val="FFFFFF">
                    <a:alpha val="0"/>
                  </a:srgbClr>
                </a:clrTo>
              </a:clrChange>
              <a:duotone>
                <a:schemeClr val="accent6">
                  <a:shade val="45000"/>
                  <a:satMod val="135000"/>
                </a:schemeClr>
                <a:prstClr val="white"/>
              </a:duotone>
            </a:blip>
            <a:srcRect/>
            <a:stretch>
              <a:fillRect/>
            </a:stretch>
          </p:blipFill>
          <p:spPr bwMode="auto">
            <a:xfrm>
              <a:off x="7572396" y="6072206"/>
              <a:ext cx="446088" cy="455612"/>
            </a:xfrm>
            <a:prstGeom prst="rect">
              <a:avLst/>
            </a:prstGeom>
            <a:noFill/>
            <a:ln w="9525">
              <a:noFill/>
              <a:miter lim="800000"/>
              <a:headEnd/>
              <a:tailEnd/>
            </a:ln>
          </p:spPr>
        </p:pic>
        <p:sp>
          <p:nvSpPr>
            <p:cNvPr id="50" name="Text Box 63"/>
            <p:cNvSpPr txBox="1">
              <a:spLocks noChangeArrowheads="1"/>
            </p:cNvSpPr>
            <p:nvPr/>
          </p:nvSpPr>
          <p:spPr bwMode="auto">
            <a:xfrm>
              <a:off x="8044028" y="6143734"/>
              <a:ext cx="712023" cy="244476"/>
            </a:xfrm>
            <a:prstGeom prst="rect">
              <a:avLst/>
            </a:prstGeom>
            <a:noFill/>
            <a:ln w="9525">
              <a:noFill/>
              <a:miter lim="800000"/>
              <a:headEnd/>
              <a:tailEnd/>
            </a:ln>
            <a:effectLst>
              <a:outerShdw dist="17961" dir="13500000" algn="ctr" rotWithShape="0">
                <a:schemeClr val="bg2">
                  <a:alpha val="50000"/>
                </a:schemeClr>
              </a:outerShdw>
            </a:effectLst>
          </p:spPr>
          <p:txBody>
            <a:bodyPr wrap="square">
              <a:spAutoFit/>
            </a:bodyPr>
            <a:lstStyle/>
            <a:p>
              <a:pPr algn="ctr">
                <a:defRPr/>
              </a:pPr>
              <a:r>
                <a:rPr lang="es-ES" sz="1000" b="1" dirty="0">
                  <a:solidFill>
                    <a:srgbClr val="E46C0A"/>
                  </a:solidFill>
                  <a:effectLst>
                    <a:outerShdw blurRad="38100" dist="38100" dir="2700000" algn="tl">
                      <a:srgbClr val="C0C0C0"/>
                    </a:outerShdw>
                  </a:effectLst>
                </a:rPr>
                <a:t>Técnico</a:t>
              </a:r>
            </a:p>
          </p:txBody>
        </p:sp>
      </p:grpSp>
      <p:sp>
        <p:nvSpPr>
          <p:cNvPr id="88" name="87 CuadroTexto"/>
          <p:cNvSpPr txBox="1"/>
          <p:nvPr/>
        </p:nvSpPr>
        <p:spPr>
          <a:xfrm>
            <a:off x="1689979" y="642918"/>
            <a:ext cx="2847639" cy="369332"/>
          </a:xfrm>
          <a:prstGeom prst="rect">
            <a:avLst/>
          </a:prstGeom>
          <a:noFill/>
        </p:spPr>
        <p:txBody>
          <a:bodyPr wrap="none" rtlCol="0">
            <a:spAutoFit/>
          </a:bodyPr>
          <a:lstStyle/>
          <a:p>
            <a:r>
              <a:rPr lang="es-ES_tradnl" b="1" dirty="0">
                <a:solidFill>
                  <a:srgbClr val="56AA1C"/>
                </a:solidFill>
              </a:rPr>
              <a:t>1. ISO 9001 – 2008 Procesos</a:t>
            </a:r>
            <a:endParaRPr lang="es-CO" b="1" dirty="0">
              <a:solidFill>
                <a:srgbClr val="56AA1C"/>
              </a:solidFill>
            </a:endParaRPr>
          </a:p>
        </p:txBody>
      </p:sp>
    </p:spTree>
    <p:extLst>
      <p:ext uri="{BB962C8B-B14F-4D97-AF65-F5344CB8AC3E}">
        <p14:creationId xmlns:p14="http://schemas.microsoft.com/office/powerpoint/2010/main" val="41724500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78 Tabla"/>
          <p:cNvGraphicFramePr>
            <a:graphicFrameLocks noGrp="1"/>
          </p:cNvGraphicFramePr>
          <p:nvPr/>
        </p:nvGraphicFramePr>
        <p:xfrm>
          <a:off x="1979616" y="1857375"/>
          <a:ext cx="1071594" cy="3071815"/>
        </p:xfrm>
        <a:graphic>
          <a:graphicData uri="http://schemas.openxmlformats.org/drawingml/2006/table">
            <a:tbl>
              <a:tblPr/>
              <a:tblGrid>
                <a:gridCol w="535797"/>
                <a:gridCol w="535797"/>
              </a:tblGrid>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Lucida Sans Unicode" pitchFamily="-106" charset="0"/>
                          <a:cs typeface="Arial" charset="0"/>
                        </a:rPr>
                        <a:t>Total</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Lucida Sans Unicode" pitchFamily="-106" charset="0"/>
                          <a:cs typeface="Arial" charset="0"/>
                        </a:rPr>
                        <a:t>26</a:t>
                      </a:r>
                    </a:p>
                  </a:txBody>
                  <a:tcPr anchor="ctr" horzOverflow="overflow">
                    <a:lnL>
                      <a:noFill/>
                    </a:lnL>
                    <a:lnR>
                      <a:noFill/>
                    </a:lnR>
                    <a:lnT>
                      <a:noFill/>
                    </a:lnT>
                    <a:lnB>
                      <a:noFill/>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Lucida Sans Unicode" pitchFamily="-106"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Lucida Sans Unicode" pitchFamily="-106" charset="0"/>
                          <a:cs typeface="Arial" charset="0"/>
                        </a:rPr>
                        <a:t>3</a:t>
                      </a:r>
                    </a:p>
                  </a:txBody>
                  <a:tcPr anchor="ctr" horzOverflow="overflow">
                    <a:lnL>
                      <a:noFill/>
                    </a:lnL>
                    <a:lnR>
                      <a:noFill/>
                    </a:lnR>
                    <a:lnT>
                      <a:noFill/>
                    </a:lnT>
                    <a:lnB>
                      <a:noFill/>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Lucida Sans Unicode" pitchFamily="-106"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Lucida Sans Unicode" pitchFamily="-106" charset="0"/>
                          <a:cs typeface="Arial" charset="0"/>
                        </a:rPr>
                        <a:t>4</a:t>
                      </a:r>
                    </a:p>
                  </a:txBody>
                  <a:tcPr anchor="ctr" horzOverflow="overflow">
                    <a:lnL>
                      <a:noFill/>
                    </a:lnL>
                    <a:lnR>
                      <a:noFill/>
                    </a:lnR>
                    <a:lnT>
                      <a:noFill/>
                    </a:lnT>
                    <a:lnB>
                      <a:noFill/>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Lucida Sans Unicode" pitchFamily="-106"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Lucida Sans Unicode" pitchFamily="-106" charset="0"/>
                          <a:cs typeface="Arial" charset="0"/>
                        </a:rPr>
                        <a:t>4</a:t>
                      </a:r>
                    </a:p>
                  </a:txBody>
                  <a:tcPr anchor="ctr" horzOverflow="overflow">
                    <a:lnL>
                      <a:noFill/>
                    </a:lnL>
                    <a:lnR>
                      <a:noFill/>
                    </a:lnR>
                    <a:lnT>
                      <a:noFill/>
                    </a:lnT>
                    <a:lnB>
                      <a:noFill/>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Lucida Sans Unicode" pitchFamily="-106" charset="0"/>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smtClean="0">
                          <a:ln>
                            <a:noFill/>
                          </a:ln>
                          <a:solidFill>
                            <a:schemeClr val="tx1"/>
                          </a:solidFill>
                          <a:effectLst/>
                          <a:latin typeface="Lucida Sans Unicode" pitchFamily="-106" charset="0"/>
                          <a:cs typeface="Arial" charset="0"/>
                        </a:rPr>
                        <a:t>15</a:t>
                      </a:r>
                    </a:p>
                  </a:txBody>
                  <a:tcPr anchor="ctr" horzOverflow="overflow">
                    <a:lnL>
                      <a:noFill/>
                    </a:lnL>
                    <a:lnR>
                      <a:noFill/>
                    </a:lnR>
                    <a:lnT>
                      <a:noFill/>
                    </a:lnT>
                    <a:lnB>
                      <a:noFill/>
                    </a:lnB>
                    <a:lnTlToBr>
                      <a:noFill/>
                    </a:lnTlToBr>
                    <a:lnBlToTr>
                      <a:noFill/>
                    </a:lnBlToTr>
                    <a:noFill/>
                  </a:tcPr>
                </a:tc>
              </a:tr>
            </a:tbl>
          </a:graphicData>
        </a:graphic>
      </p:graphicFrame>
      <p:pic>
        <p:nvPicPr>
          <p:cNvPr id="80" name="Picture 56"/>
          <p:cNvPicPr>
            <a:picLocks noChangeAspect="1" noChangeArrowheads="1"/>
          </p:cNvPicPr>
          <p:nvPr/>
        </p:nvPicPr>
        <p:blipFill>
          <a:blip r:embed="rId3" cstate="print"/>
          <a:srcRect/>
          <a:stretch>
            <a:fillRect/>
          </a:stretch>
        </p:blipFill>
        <p:spPr bwMode="auto">
          <a:xfrm>
            <a:off x="7985154" y="5429270"/>
            <a:ext cx="2254250" cy="714375"/>
          </a:xfrm>
          <a:prstGeom prst="rect">
            <a:avLst/>
          </a:prstGeom>
          <a:noFill/>
          <a:ln w="9525">
            <a:noFill/>
            <a:miter lim="800000"/>
            <a:headEnd/>
            <a:tailEnd/>
          </a:ln>
        </p:spPr>
      </p:pic>
      <p:grpSp>
        <p:nvGrpSpPr>
          <p:cNvPr id="81" name="95 Grupo"/>
          <p:cNvGrpSpPr>
            <a:grpSpLocks/>
          </p:cNvGrpSpPr>
          <p:nvPr/>
        </p:nvGrpSpPr>
        <p:grpSpPr bwMode="auto">
          <a:xfrm>
            <a:off x="1984363" y="5572141"/>
            <a:ext cx="5560935" cy="455613"/>
            <a:chOff x="1621500" y="5902346"/>
            <a:chExt cx="5560307" cy="455612"/>
          </a:xfrm>
        </p:grpSpPr>
        <p:pic>
          <p:nvPicPr>
            <p:cNvPr id="82" name="Picture 2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68025" y="5926158"/>
              <a:ext cx="401638" cy="431800"/>
            </a:xfrm>
            <a:prstGeom prst="rect">
              <a:avLst/>
            </a:prstGeom>
            <a:noFill/>
            <a:ln w="9525">
              <a:noFill/>
              <a:miter lim="800000"/>
              <a:headEnd/>
              <a:tailEnd/>
            </a:ln>
          </p:spPr>
        </p:pic>
        <p:pic>
          <p:nvPicPr>
            <p:cNvPr id="83" name="Picture 28" descr="Grupo persona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00496" y="5902346"/>
              <a:ext cx="411162" cy="455612"/>
            </a:xfrm>
            <a:prstGeom prst="rect">
              <a:avLst/>
            </a:prstGeom>
            <a:noFill/>
            <a:ln w="9525">
              <a:noFill/>
              <a:miter lim="800000"/>
              <a:headEnd/>
              <a:tailEnd/>
            </a:ln>
          </p:spPr>
        </p:pic>
        <p:pic>
          <p:nvPicPr>
            <p:cNvPr id="84" name="Picture 29" descr="Grupo personas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715008" y="5902346"/>
              <a:ext cx="411163" cy="455612"/>
            </a:xfrm>
            <a:prstGeom prst="rect">
              <a:avLst/>
            </a:prstGeom>
            <a:noFill/>
            <a:ln w="9525">
              <a:noFill/>
              <a:miter lim="800000"/>
              <a:headEnd/>
              <a:tailEnd/>
            </a:ln>
          </p:spPr>
        </p:pic>
        <p:sp>
          <p:nvSpPr>
            <p:cNvPr id="85" name="Text Box 30"/>
            <p:cNvSpPr txBox="1">
              <a:spLocks noChangeArrowheads="1"/>
            </p:cNvSpPr>
            <p:nvPr/>
          </p:nvSpPr>
          <p:spPr bwMode="auto">
            <a:xfrm>
              <a:off x="3223107" y="6013471"/>
              <a:ext cx="748838" cy="215444"/>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defRPr/>
              </a:pPr>
              <a:r>
                <a:rPr lang="es-ES" sz="800">
                  <a:solidFill>
                    <a:prstClr val="black"/>
                  </a:solidFill>
                </a:rPr>
                <a:t>Profesionales</a:t>
              </a:r>
            </a:p>
          </p:txBody>
        </p:sp>
        <p:sp>
          <p:nvSpPr>
            <p:cNvPr id="86" name="Text Box 31"/>
            <p:cNvSpPr txBox="1">
              <a:spLocks noChangeArrowheads="1"/>
            </p:cNvSpPr>
            <p:nvPr/>
          </p:nvSpPr>
          <p:spPr bwMode="auto">
            <a:xfrm>
              <a:off x="4346930" y="5935684"/>
              <a:ext cx="1131913" cy="338553"/>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defRPr/>
              </a:pPr>
              <a:r>
                <a:rPr lang="es-ES" sz="800">
                  <a:solidFill>
                    <a:prstClr val="black"/>
                  </a:solidFill>
                </a:rPr>
                <a:t>Tecnólogos y</a:t>
              </a:r>
            </a:p>
            <a:p>
              <a:pPr>
                <a:defRPr/>
              </a:pPr>
              <a:r>
                <a:rPr lang="es-ES" sz="800">
                  <a:solidFill>
                    <a:prstClr val="black"/>
                  </a:solidFill>
                </a:rPr>
                <a:t>Técnicos Profesionales</a:t>
              </a:r>
            </a:p>
          </p:txBody>
        </p:sp>
        <p:sp>
          <p:nvSpPr>
            <p:cNvPr id="87" name="Text Box 32"/>
            <p:cNvSpPr txBox="1">
              <a:spLocks noChangeArrowheads="1"/>
            </p:cNvSpPr>
            <p:nvPr/>
          </p:nvSpPr>
          <p:spPr bwMode="auto">
            <a:xfrm>
              <a:off x="6073936" y="6042046"/>
              <a:ext cx="1107871" cy="215444"/>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defRPr/>
              </a:pPr>
              <a:r>
                <a:rPr lang="es-ES" sz="800">
                  <a:solidFill>
                    <a:prstClr val="black"/>
                  </a:solidFill>
                </a:rPr>
                <a:t>Técnicos (entrenados)</a:t>
              </a:r>
            </a:p>
          </p:txBody>
        </p:sp>
        <p:pic>
          <p:nvPicPr>
            <p:cNvPr id="88" name="Picture 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21500" y="5926158"/>
              <a:ext cx="388937" cy="431800"/>
            </a:xfrm>
            <a:prstGeom prst="rect">
              <a:avLst/>
            </a:prstGeom>
            <a:noFill/>
            <a:ln w="9525">
              <a:noFill/>
              <a:miter lim="800000"/>
              <a:headEnd/>
              <a:tailEnd/>
            </a:ln>
          </p:spPr>
        </p:pic>
        <p:sp>
          <p:nvSpPr>
            <p:cNvPr id="89" name="Text Box 37"/>
            <p:cNvSpPr txBox="1">
              <a:spLocks noChangeArrowheads="1"/>
            </p:cNvSpPr>
            <p:nvPr/>
          </p:nvSpPr>
          <p:spPr bwMode="auto">
            <a:xfrm>
              <a:off x="2054839" y="5994421"/>
              <a:ext cx="708768" cy="215444"/>
            </a:xfrm>
            <a:prstGeom prst="rect">
              <a:avLst/>
            </a:prstGeom>
            <a:noFill/>
            <a:ln w="9525">
              <a:noFill/>
              <a:miter lim="800000"/>
              <a:headEnd/>
              <a:tailEnd/>
            </a:ln>
            <a:effectLst>
              <a:outerShdw dist="17961" dir="13500000" algn="ctr" rotWithShape="0">
                <a:schemeClr val="bg2">
                  <a:alpha val="50000"/>
                </a:schemeClr>
              </a:outerShdw>
            </a:effectLst>
          </p:spPr>
          <p:txBody>
            <a:bodyPr wrap="none">
              <a:spAutoFit/>
            </a:bodyPr>
            <a:lstStyle/>
            <a:p>
              <a:pPr>
                <a:defRPr/>
              </a:pPr>
              <a:r>
                <a:rPr lang="es-ES" sz="800" dirty="0">
                  <a:solidFill>
                    <a:prstClr val="black"/>
                  </a:solidFill>
                </a:rPr>
                <a:t>Especialistas</a:t>
              </a:r>
            </a:p>
          </p:txBody>
        </p:sp>
      </p:grpSp>
      <p:cxnSp>
        <p:nvCxnSpPr>
          <p:cNvPr id="90" name="AutoShape 7"/>
          <p:cNvCxnSpPr>
            <a:cxnSpLocks noChangeShapeType="1"/>
          </p:cNvCxnSpPr>
          <p:nvPr/>
        </p:nvCxnSpPr>
        <p:spPr bwMode="auto">
          <a:xfrm rot="10800000" flipH="1">
            <a:off x="2135188" y="2517774"/>
            <a:ext cx="201612" cy="617538"/>
          </a:xfrm>
          <a:prstGeom prst="curvedConnector3">
            <a:avLst>
              <a:gd name="adj1" fmla="val -106301"/>
            </a:avLst>
          </a:prstGeom>
          <a:noFill/>
          <a:ln w="9525">
            <a:noFill/>
            <a:round/>
            <a:headEnd/>
            <a:tailEnd type="triangle" w="med" len="med"/>
          </a:ln>
        </p:spPr>
      </p:cxnSp>
      <p:grpSp>
        <p:nvGrpSpPr>
          <p:cNvPr id="91" name="96 Grupo"/>
          <p:cNvGrpSpPr>
            <a:grpSpLocks/>
          </p:cNvGrpSpPr>
          <p:nvPr/>
        </p:nvGrpSpPr>
        <p:grpSpPr bwMode="auto">
          <a:xfrm>
            <a:off x="1765302" y="1374805"/>
            <a:ext cx="1687492" cy="3464923"/>
            <a:chOff x="107950" y="1517671"/>
            <a:chExt cx="1687492" cy="3464633"/>
          </a:xfrm>
        </p:grpSpPr>
        <p:sp>
          <p:nvSpPr>
            <p:cNvPr id="92" name="Text Box 44"/>
            <p:cNvSpPr txBox="1">
              <a:spLocks noChangeArrowheads="1"/>
            </p:cNvSpPr>
            <p:nvPr/>
          </p:nvSpPr>
          <p:spPr bwMode="auto">
            <a:xfrm>
              <a:off x="107950" y="1517671"/>
              <a:ext cx="1687492" cy="553952"/>
            </a:xfrm>
            <a:prstGeom prst="rect">
              <a:avLst/>
            </a:prstGeom>
            <a:noFill/>
            <a:ln w="9525" algn="ctr">
              <a:noFill/>
              <a:miter lim="800000"/>
              <a:headEnd/>
              <a:tailEnd/>
            </a:ln>
            <a:effectLst/>
          </p:spPr>
          <p:txBody>
            <a:bodyPr wrap="square">
              <a:spAutoFit/>
            </a:bodyPr>
            <a:lstStyle/>
            <a:p>
              <a:pPr algn="ctr">
                <a:defRPr/>
              </a:pPr>
              <a:r>
                <a:rPr lang="es-ES" sz="1000" dirty="0">
                  <a:solidFill>
                    <a:prstClr val="black"/>
                  </a:solidFill>
                  <a:ea typeface="Kozuka Gothic Pro B" pitchFamily="34" charset="-128"/>
                  <a:cs typeface="Lucida Sans Unicode" pitchFamily="-106" charset="0"/>
                </a:rPr>
                <a:t>Cantidad de participantes para el desarrollo del </a:t>
              </a:r>
              <a:r>
                <a:rPr lang="es-ES" sz="1000" dirty="0">
                  <a:solidFill>
                    <a:prstClr val="black"/>
                  </a:solidFill>
                  <a:ea typeface="Kozuka Gothic Pro B" pitchFamily="34" charset="-128"/>
                  <a:cs typeface="Lucida Sans Unicode" pitchFamily="-106" charset="0"/>
                </a:rPr>
                <a:t>proyecto</a:t>
              </a:r>
              <a:endParaRPr lang="es-ES" sz="1000" dirty="0">
                <a:solidFill>
                  <a:prstClr val="black"/>
                </a:solidFill>
                <a:ea typeface="Kozuka Gothic Pro B" pitchFamily="34" charset="-128"/>
                <a:cs typeface="Lucida Sans Unicode" pitchFamily="-106" charset="0"/>
              </a:endParaRPr>
            </a:p>
          </p:txBody>
        </p:sp>
        <p:pic>
          <p:nvPicPr>
            <p:cNvPr id="93" name="Picture 4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6792" y="3311957"/>
              <a:ext cx="401638" cy="431800"/>
            </a:xfrm>
            <a:prstGeom prst="rect">
              <a:avLst/>
            </a:prstGeom>
            <a:noFill/>
            <a:ln w="9525">
              <a:noFill/>
              <a:miter lim="800000"/>
              <a:headEnd/>
              <a:tailEnd/>
            </a:ln>
          </p:spPr>
        </p:pic>
        <p:pic>
          <p:nvPicPr>
            <p:cNvPr id="94" name="Picture 46" descr="Grupo personas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6792" y="4526692"/>
              <a:ext cx="411162" cy="455612"/>
            </a:xfrm>
            <a:prstGeom prst="rect">
              <a:avLst/>
            </a:prstGeom>
            <a:noFill/>
            <a:ln w="9525">
              <a:noFill/>
              <a:miter lim="800000"/>
              <a:headEnd/>
              <a:tailEnd/>
            </a:ln>
          </p:spPr>
        </p:pic>
        <p:pic>
          <p:nvPicPr>
            <p:cNvPr id="95" name="Picture 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6792" y="2698203"/>
              <a:ext cx="388938" cy="431800"/>
            </a:xfrm>
            <a:prstGeom prst="rect">
              <a:avLst/>
            </a:prstGeom>
            <a:noFill/>
            <a:ln w="9525">
              <a:noFill/>
              <a:miter lim="800000"/>
              <a:headEnd/>
              <a:tailEnd/>
            </a:ln>
          </p:spPr>
        </p:pic>
        <p:pic>
          <p:nvPicPr>
            <p:cNvPr id="96" name="Picture 49" descr="Grupo persona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6792" y="3922897"/>
              <a:ext cx="411163" cy="455613"/>
            </a:xfrm>
            <a:prstGeom prst="rect">
              <a:avLst/>
            </a:prstGeom>
            <a:noFill/>
            <a:ln w="9525">
              <a:noFill/>
              <a:miter lim="800000"/>
              <a:headEnd/>
              <a:tailEnd/>
            </a:ln>
          </p:spPr>
        </p:pic>
      </p:grpSp>
      <p:pic>
        <p:nvPicPr>
          <p:cNvPr id="97" name="96 Imagen" descr="Organigrama.bmp"/>
          <p:cNvPicPr>
            <a:picLocks noChangeAspect="1"/>
          </p:cNvPicPr>
          <p:nvPr/>
        </p:nvPicPr>
        <p:blipFill>
          <a:blip r:embed="rId8" cstate="print">
            <a:clrChange>
              <a:clrFrom>
                <a:srgbClr val="FFFFFF"/>
              </a:clrFrom>
              <a:clrTo>
                <a:srgbClr val="FFFFFF">
                  <a:alpha val="0"/>
                </a:srgbClr>
              </a:clrTo>
            </a:clrChange>
          </a:blip>
          <a:srcRect t="9677" b="2872"/>
          <a:stretch>
            <a:fillRect/>
          </a:stretch>
        </p:blipFill>
        <p:spPr>
          <a:xfrm>
            <a:off x="3881423" y="1000108"/>
            <a:ext cx="6313273" cy="4011358"/>
          </a:xfrm>
          <a:prstGeom prst="rect">
            <a:avLst/>
          </a:prstGeom>
        </p:spPr>
      </p:pic>
      <p:sp>
        <p:nvSpPr>
          <p:cNvPr id="29" name="28 CuadroTexto"/>
          <p:cNvSpPr txBox="1"/>
          <p:nvPr/>
        </p:nvSpPr>
        <p:spPr>
          <a:xfrm>
            <a:off x="1689978" y="642918"/>
            <a:ext cx="2109424" cy="369332"/>
          </a:xfrm>
          <a:prstGeom prst="rect">
            <a:avLst/>
          </a:prstGeom>
          <a:noFill/>
        </p:spPr>
        <p:txBody>
          <a:bodyPr wrap="none" rtlCol="0">
            <a:spAutoFit/>
          </a:bodyPr>
          <a:lstStyle/>
          <a:p>
            <a:r>
              <a:rPr lang="es-ES_tradnl" b="1" dirty="0">
                <a:solidFill>
                  <a:srgbClr val="56AA1C"/>
                </a:solidFill>
              </a:rPr>
              <a:t>2. Equipo de trabajo</a:t>
            </a:r>
            <a:endParaRPr lang="es-CO" b="1" dirty="0">
              <a:solidFill>
                <a:srgbClr val="56AA1C"/>
              </a:solidFill>
            </a:endParaRPr>
          </a:p>
        </p:txBody>
      </p:sp>
    </p:spTree>
    <p:extLst>
      <p:ext uri="{BB962C8B-B14F-4D97-AF65-F5344CB8AC3E}">
        <p14:creationId xmlns:p14="http://schemas.microsoft.com/office/powerpoint/2010/main" val="1389295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2582428" y="5015740"/>
            <a:ext cx="2214578" cy="2857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Satisfacción General (P3)</a:t>
            </a:r>
          </a:p>
        </p:txBody>
      </p:sp>
      <p:sp>
        <p:nvSpPr>
          <p:cNvPr id="7" name="6 CuadroTexto"/>
          <p:cNvSpPr txBox="1"/>
          <p:nvPr/>
        </p:nvSpPr>
        <p:spPr>
          <a:xfrm>
            <a:off x="4091372" y="332657"/>
            <a:ext cx="1500573" cy="276999"/>
          </a:xfrm>
          <a:prstGeom prst="rect">
            <a:avLst/>
          </a:prstGeom>
          <a:noFill/>
        </p:spPr>
        <p:txBody>
          <a:bodyPr wrap="square" rtlCol="0">
            <a:spAutoFit/>
          </a:bodyPr>
          <a:lstStyle/>
          <a:p>
            <a:pPr algn="ctr"/>
            <a:r>
              <a:rPr lang="es-ES_tradnl" sz="1200" dirty="0">
                <a:solidFill>
                  <a:prstClr val="white"/>
                </a:solidFill>
              </a:rPr>
              <a:t>Metodología</a:t>
            </a:r>
            <a:endParaRPr lang="es-CO" sz="1200" dirty="0">
              <a:solidFill>
                <a:prstClr val="white"/>
              </a:solidFill>
            </a:endParaRPr>
          </a:p>
        </p:txBody>
      </p:sp>
      <p:sp>
        <p:nvSpPr>
          <p:cNvPr id="5" name="4 CuadroTexto"/>
          <p:cNvSpPr txBox="1"/>
          <p:nvPr/>
        </p:nvSpPr>
        <p:spPr>
          <a:xfrm>
            <a:off x="1689978" y="642918"/>
            <a:ext cx="2629502" cy="369332"/>
          </a:xfrm>
          <a:prstGeom prst="rect">
            <a:avLst/>
          </a:prstGeom>
          <a:noFill/>
        </p:spPr>
        <p:txBody>
          <a:bodyPr wrap="none" rtlCol="0">
            <a:spAutoFit/>
          </a:bodyPr>
          <a:lstStyle/>
          <a:p>
            <a:r>
              <a:rPr lang="es-ES_tradnl" b="1" dirty="0">
                <a:solidFill>
                  <a:srgbClr val="56AA1C"/>
                </a:solidFill>
              </a:rPr>
              <a:t>3</a:t>
            </a:r>
            <a:r>
              <a:rPr lang="es-ES_tradnl" b="1" dirty="0">
                <a:solidFill>
                  <a:srgbClr val="56AA1C"/>
                </a:solidFill>
              </a:rPr>
              <a:t>. </a:t>
            </a:r>
            <a:r>
              <a:rPr lang="es-ES_tradnl" b="1" dirty="0">
                <a:solidFill>
                  <a:srgbClr val="56AA1C"/>
                </a:solidFill>
              </a:rPr>
              <a:t>Modelo de Satisfacción</a:t>
            </a:r>
            <a:endParaRPr lang="es-CO" b="1" dirty="0">
              <a:solidFill>
                <a:srgbClr val="56AA1C"/>
              </a:solidFill>
            </a:endParaRPr>
          </a:p>
        </p:txBody>
      </p:sp>
      <p:sp>
        <p:nvSpPr>
          <p:cNvPr id="6" name="Text Box 7"/>
          <p:cNvSpPr txBox="1">
            <a:spLocks noChangeArrowheads="1"/>
          </p:cNvSpPr>
          <p:nvPr/>
        </p:nvSpPr>
        <p:spPr bwMode="auto">
          <a:xfrm>
            <a:off x="1919536" y="1820066"/>
            <a:ext cx="3860800" cy="1869743"/>
          </a:xfrm>
          <a:prstGeom prst="rect">
            <a:avLst/>
          </a:prstGeom>
          <a:noFill/>
          <a:ln w="9525" algn="ctr">
            <a:noFill/>
            <a:miter lim="800000"/>
            <a:headEnd/>
            <a:tailEnd/>
          </a:ln>
        </p:spPr>
        <p:txBody>
          <a:bodyPr>
            <a:spAutoFit/>
          </a:bodyPr>
          <a:lstStyle/>
          <a:p>
            <a:pPr algn="just">
              <a:lnSpc>
                <a:spcPct val="150000"/>
              </a:lnSpc>
            </a:pPr>
            <a:r>
              <a:rPr lang="es-ES" sz="1100" dirty="0">
                <a:solidFill>
                  <a:prstClr val="black"/>
                </a:solidFill>
                <a:cs typeface="Lucida Sans Unicode" pitchFamily="34" charset="0"/>
              </a:rPr>
              <a:t>Los estudios de satisfacción se utilizan como método de evaluación de un servicio por parte de sus usuarios, este servicio es visto como un proceso en función de varios atributos.  La evaluación se realiza por medio de indicadores cuya construcción depende de la importancia que cada entrevistado asigne indirectamente a los atributos que  intervienen en el proceso.</a:t>
            </a:r>
          </a:p>
        </p:txBody>
      </p:sp>
      <p:sp>
        <p:nvSpPr>
          <p:cNvPr id="8" name="Text Box 6"/>
          <p:cNvSpPr txBox="1">
            <a:spLocks noChangeArrowheads="1"/>
          </p:cNvSpPr>
          <p:nvPr/>
        </p:nvSpPr>
        <p:spPr bwMode="auto">
          <a:xfrm>
            <a:off x="2066957" y="1178751"/>
            <a:ext cx="3479874" cy="461665"/>
          </a:xfrm>
          <a:prstGeom prst="rect">
            <a:avLst/>
          </a:prstGeom>
          <a:noFill/>
          <a:ln w="9525" algn="ctr">
            <a:noFill/>
            <a:miter lim="800000"/>
            <a:headEnd/>
            <a:tailEnd/>
          </a:ln>
        </p:spPr>
        <p:txBody>
          <a:bodyPr wrap="square">
            <a:spAutoFit/>
          </a:bodyPr>
          <a:lstStyle/>
          <a:p>
            <a:pPr algn="ctr"/>
            <a:r>
              <a:rPr lang="es-ES" sz="1200" b="1" dirty="0">
                <a:solidFill>
                  <a:prstClr val="black"/>
                </a:solidFill>
                <a:cs typeface="Lucida Sans Unicode" pitchFamily="34" charset="0"/>
              </a:rPr>
              <a:t>ESTUDIO DE EVALUACIÓN DE LA SATISFACCIÓN DEL SERVICIO</a:t>
            </a:r>
          </a:p>
        </p:txBody>
      </p:sp>
      <p:grpSp>
        <p:nvGrpSpPr>
          <p:cNvPr id="2" name="46 Grupo"/>
          <p:cNvGrpSpPr/>
          <p:nvPr/>
        </p:nvGrpSpPr>
        <p:grpSpPr>
          <a:xfrm>
            <a:off x="5935664" y="1215411"/>
            <a:ext cx="4446587" cy="2887024"/>
            <a:chOff x="4411663" y="1404218"/>
            <a:chExt cx="4446587" cy="2887024"/>
          </a:xfrm>
        </p:grpSpPr>
        <p:sp>
          <p:nvSpPr>
            <p:cNvPr id="10" name="9 CuadroTexto"/>
            <p:cNvSpPr txBox="1"/>
            <p:nvPr/>
          </p:nvSpPr>
          <p:spPr bwMode="auto">
            <a:xfrm>
              <a:off x="4429125" y="1482006"/>
              <a:ext cx="1143000" cy="2616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 sz="1100" dirty="0">
                  <a:solidFill>
                    <a:prstClr val="black"/>
                  </a:solidFill>
                  <a:cs typeface="Lucida Sans Unicode" pitchFamily="34" charset="0"/>
                </a:rPr>
                <a:t>Proceso 1</a:t>
              </a:r>
              <a:endParaRPr lang="es-CO" sz="1100" dirty="0">
                <a:solidFill>
                  <a:prstClr val="black"/>
                </a:solidFill>
                <a:cs typeface="Lucida Sans Unicode" pitchFamily="34" charset="0"/>
              </a:endParaRPr>
            </a:p>
          </p:txBody>
        </p:sp>
        <p:sp>
          <p:nvSpPr>
            <p:cNvPr id="11" name="10 CuadroTexto"/>
            <p:cNvSpPr txBox="1"/>
            <p:nvPr/>
          </p:nvSpPr>
          <p:spPr bwMode="auto">
            <a:xfrm>
              <a:off x="4422775" y="2031281"/>
              <a:ext cx="1143000" cy="26161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1</a:t>
              </a:r>
              <a:endParaRPr lang="es-CO" sz="1100" dirty="0">
                <a:solidFill>
                  <a:prstClr val="black"/>
                </a:solidFill>
                <a:cs typeface="Lucida Sans Unicode" pitchFamily="34" charset="0"/>
              </a:endParaRPr>
            </a:p>
          </p:txBody>
        </p:sp>
        <p:sp>
          <p:nvSpPr>
            <p:cNvPr id="12" name="11 CuadroTexto"/>
            <p:cNvSpPr txBox="1"/>
            <p:nvPr/>
          </p:nvSpPr>
          <p:spPr bwMode="auto">
            <a:xfrm>
              <a:off x="4419600" y="2564681"/>
              <a:ext cx="1143000" cy="26161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2</a:t>
              </a:r>
            </a:p>
          </p:txBody>
        </p:sp>
        <p:sp>
          <p:nvSpPr>
            <p:cNvPr id="13" name="12 CuadroTexto"/>
            <p:cNvSpPr txBox="1"/>
            <p:nvPr/>
          </p:nvSpPr>
          <p:spPr bwMode="auto">
            <a:xfrm>
              <a:off x="4411663" y="3083793"/>
              <a:ext cx="1143000" cy="26161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3</a:t>
              </a:r>
              <a:endParaRPr lang="es-CO" sz="1100" dirty="0">
                <a:solidFill>
                  <a:prstClr val="black"/>
                </a:solidFill>
                <a:cs typeface="Lucida Sans Unicode" pitchFamily="34" charset="0"/>
              </a:endParaRPr>
            </a:p>
          </p:txBody>
        </p:sp>
        <p:sp>
          <p:nvSpPr>
            <p:cNvPr id="14" name="13 CuadroTexto"/>
            <p:cNvSpPr txBox="1"/>
            <p:nvPr/>
          </p:nvSpPr>
          <p:spPr bwMode="auto">
            <a:xfrm>
              <a:off x="4422775" y="4029632"/>
              <a:ext cx="1143000" cy="26161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n</a:t>
              </a:r>
            </a:p>
          </p:txBody>
        </p:sp>
        <p:sp>
          <p:nvSpPr>
            <p:cNvPr id="15" name="12 CuadroTexto"/>
            <p:cNvSpPr txBox="1">
              <a:spLocks noChangeArrowheads="1"/>
            </p:cNvSpPr>
            <p:nvPr/>
          </p:nvSpPr>
          <p:spPr bwMode="auto">
            <a:xfrm>
              <a:off x="4837113" y="3447331"/>
              <a:ext cx="285750" cy="600164"/>
            </a:xfrm>
            <a:prstGeom prst="rect">
              <a:avLst/>
            </a:prstGeom>
            <a:noFill/>
            <a:ln w="9525">
              <a:noFill/>
              <a:miter lim="800000"/>
              <a:headEnd/>
              <a:tailEnd/>
            </a:ln>
          </p:spPr>
          <p:txBody>
            <a:bodyPr>
              <a:spAutoFit/>
            </a:bodyPr>
            <a:lstStyle/>
            <a:p>
              <a:r>
                <a:rPr lang="es-ES" sz="1100" b="1" dirty="0">
                  <a:solidFill>
                    <a:prstClr val="black"/>
                  </a:solidFill>
                  <a:cs typeface="Lucida Sans Unicode" pitchFamily="34" charset="0"/>
                </a:rPr>
                <a:t>.</a:t>
              </a:r>
            </a:p>
            <a:p>
              <a:r>
                <a:rPr lang="es-ES" sz="1100" b="1" dirty="0">
                  <a:solidFill>
                    <a:prstClr val="black"/>
                  </a:solidFill>
                  <a:cs typeface="Lucida Sans Unicode" pitchFamily="34" charset="0"/>
                </a:rPr>
                <a:t>.</a:t>
              </a:r>
            </a:p>
            <a:p>
              <a:r>
                <a:rPr lang="es-ES" sz="1100" b="1" dirty="0">
                  <a:solidFill>
                    <a:prstClr val="black"/>
                  </a:solidFill>
                  <a:cs typeface="Lucida Sans Unicode" pitchFamily="34" charset="0"/>
                </a:rPr>
                <a:t>.</a:t>
              </a:r>
            </a:p>
          </p:txBody>
        </p:sp>
        <p:sp>
          <p:nvSpPr>
            <p:cNvPr id="16" name="15 CuadroTexto"/>
            <p:cNvSpPr txBox="1"/>
            <p:nvPr/>
          </p:nvSpPr>
          <p:spPr bwMode="auto">
            <a:xfrm>
              <a:off x="5735638" y="1477243"/>
              <a:ext cx="1143000" cy="2616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 sz="1100" dirty="0">
                  <a:solidFill>
                    <a:prstClr val="black"/>
                  </a:solidFill>
                  <a:cs typeface="Lucida Sans Unicode" pitchFamily="34" charset="0"/>
                </a:rPr>
                <a:t>Proceso 2</a:t>
              </a:r>
              <a:endParaRPr lang="es-CO" sz="1100" dirty="0">
                <a:solidFill>
                  <a:prstClr val="black"/>
                </a:solidFill>
                <a:cs typeface="Lucida Sans Unicode" pitchFamily="34" charset="0"/>
              </a:endParaRPr>
            </a:p>
          </p:txBody>
        </p:sp>
        <p:sp>
          <p:nvSpPr>
            <p:cNvPr id="17" name="16 CuadroTexto"/>
            <p:cNvSpPr txBox="1"/>
            <p:nvPr/>
          </p:nvSpPr>
          <p:spPr bwMode="auto">
            <a:xfrm>
              <a:off x="5729288" y="2024931"/>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1</a:t>
              </a:r>
              <a:endParaRPr lang="es-CO" sz="1100" dirty="0">
                <a:solidFill>
                  <a:prstClr val="black"/>
                </a:solidFill>
                <a:cs typeface="Lucida Sans Unicode" pitchFamily="34" charset="0"/>
              </a:endParaRPr>
            </a:p>
          </p:txBody>
        </p:sp>
        <p:sp>
          <p:nvSpPr>
            <p:cNvPr id="18" name="17 CuadroTexto"/>
            <p:cNvSpPr txBox="1"/>
            <p:nvPr/>
          </p:nvSpPr>
          <p:spPr bwMode="auto">
            <a:xfrm>
              <a:off x="5726113" y="2559918"/>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2</a:t>
              </a:r>
            </a:p>
          </p:txBody>
        </p:sp>
        <p:sp>
          <p:nvSpPr>
            <p:cNvPr id="19" name="18 CuadroTexto"/>
            <p:cNvSpPr txBox="1"/>
            <p:nvPr/>
          </p:nvSpPr>
          <p:spPr bwMode="auto">
            <a:xfrm>
              <a:off x="5718175" y="3079031"/>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3</a:t>
              </a:r>
              <a:endParaRPr lang="es-CO" sz="1100" dirty="0">
                <a:solidFill>
                  <a:prstClr val="black"/>
                </a:solidFill>
                <a:cs typeface="Lucida Sans Unicode" pitchFamily="34" charset="0"/>
              </a:endParaRPr>
            </a:p>
          </p:txBody>
        </p:sp>
        <p:sp>
          <p:nvSpPr>
            <p:cNvPr id="20" name="19 CuadroTexto"/>
            <p:cNvSpPr txBox="1"/>
            <p:nvPr/>
          </p:nvSpPr>
          <p:spPr bwMode="auto">
            <a:xfrm>
              <a:off x="5729288" y="4023282"/>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n</a:t>
              </a:r>
            </a:p>
          </p:txBody>
        </p:sp>
        <p:sp>
          <p:nvSpPr>
            <p:cNvPr id="21" name="18 CuadroTexto"/>
            <p:cNvSpPr txBox="1">
              <a:spLocks noChangeArrowheads="1"/>
            </p:cNvSpPr>
            <p:nvPr/>
          </p:nvSpPr>
          <p:spPr bwMode="auto">
            <a:xfrm>
              <a:off x="6143625" y="3440980"/>
              <a:ext cx="285750" cy="600164"/>
            </a:xfrm>
            <a:prstGeom prst="rect">
              <a:avLst/>
            </a:prstGeom>
            <a:noFill/>
            <a:ln w="9525">
              <a:noFill/>
              <a:miter lim="800000"/>
              <a:headEnd/>
              <a:tailEnd/>
            </a:ln>
          </p:spPr>
          <p:txBody>
            <a:bodyPr>
              <a:spAutoFit/>
            </a:bodyPr>
            <a:lstStyle/>
            <a:p>
              <a:r>
                <a:rPr lang="es-ES" sz="1100" b="1" dirty="0">
                  <a:solidFill>
                    <a:prstClr val="black"/>
                  </a:solidFill>
                  <a:cs typeface="Lucida Sans Unicode" pitchFamily="34" charset="0"/>
                </a:rPr>
                <a:t>.</a:t>
              </a:r>
            </a:p>
            <a:p>
              <a:r>
                <a:rPr lang="es-ES" sz="1100" b="1" dirty="0">
                  <a:solidFill>
                    <a:prstClr val="black"/>
                  </a:solidFill>
                  <a:cs typeface="Lucida Sans Unicode" pitchFamily="34" charset="0"/>
                </a:rPr>
                <a:t>.</a:t>
              </a:r>
            </a:p>
            <a:p>
              <a:r>
                <a:rPr lang="es-ES" sz="1100" b="1" dirty="0">
                  <a:solidFill>
                    <a:prstClr val="black"/>
                  </a:solidFill>
                  <a:cs typeface="Lucida Sans Unicode" pitchFamily="34" charset="0"/>
                </a:rPr>
                <a:t>.</a:t>
              </a:r>
              <a:endParaRPr lang="es-CO" sz="1100" b="1" dirty="0">
                <a:solidFill>
                  <a:prstClr val="black"/>
                </a:solidFill>
                <a:cs typeface="Lucida Sans Unicode" pitchFamily="34" charset="0"/>
              </a:endParaRPr>
            </a:p>
          </p:txBody>
        </p:sp>
        <p:sp>
          <p:nvSpPr>
            <p:cNvPr id="22" name="21 CuadroTexto"/>
            <p:cNvSpPr txBox="1"/>
            <p:nvPr/>
          </p:nvSpPr>
          <p:spPr bwMode="auto">
            <a:xfrm>
              <a:off x="7715250" y="1480418"/>
              <a:ext cx="1143000" cy="2616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ES" sz="1100" dirty="0">
                  <a:solidFill>
                    <a:prstClr val="black"/>
                  </a:solidFill>
                  <a:cs typeface="Lucida Sans Unicode" pitchFamily="34" charset="0"/>
                </a:rPr>
                <a:t>Proceso n</a:t>
              </a:r>
              <a:endParaRPr lang="es-CO" sz="1100" dirty="0">
                <a:solidFill>
                  <a:prstClr val="black"/>
                </a:solidFill>
                <a:cs typeface="Lucida Sans Unicode" pitchFamily="34" charset="0"/>
              </a:endParaRPr>
            </a:p>
          </p:txBody>
        </p:sp>
        <p:sp>
          <p:nvSpPr>
            <p:cNvPr id="23" name="22 CuadroTexto"/>
            <p:cNvSpPr txBox="1"/>
            <p:nvPr/>
          </p:nvSpPr>
          <p:spPr bwMode="auto">
            <a:xfrm>
              <a:off x="7708900" y="2028106"/>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1</a:t>
              </a:r>
              <a:endParaRPr lang="es-CO" sz="1100" dirty="0">
                <a:solidFill>
                  <a:prstClr val="black"/>
                </a:solidFill>
                <a:cs typeface="Lucida Sans Unicode" pitchFamily="34" charset="0"/>
              </a:endParaRPr>
            </a:p>
          </p:txBody>
        </p:sp>
        <p:sp>
          <p:nvSpPr>
            <p:cNvPr id="24" name="23 CuadroTexto"/>
            <p:cNvSpPr txBox="1"/>
            <p:nvPr/>
          </p:nvSpPr>
          <p:spPr bwMode="auto">
            <a:xfrm>
              <a:off x="7705725" y="2563093"/>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2</a:t>
              </a:r>
            </a:p>
          </p:txBody>
        </p:sp>
        <p:sp>
          <p:nvSpPr>
            <p:cNvPr id="25" name="24 CuadroTexto"/>
            <p:cNvSpPr txBox="1"/>
            <p:nvPr/>
          </p:nvSpPr>
          <p:spPr bwMode="auto">
            <a:xfrm>
              <a:off x="7697788" y="3082206"/>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3</a:t>
              </a:r>
              <a:endParaRPr lang="es-CO" sz="1100" dirty="0">
                <a:solidFill>
                  <a:prstClr val="black"/>
                </a:solidFill>
                <a:cs typeface="Lucida Sans Unicode" pitchFamily="34" charset="0"/>
              </a:endParaRPr>
            </a:p>
          </p:txBody>
        </p:sp>
        <p:sp>
          <p:nvSpPr>
            <p:cNvPr id="26" name="25 CuadroTexto"/>
            <p:cNvSpPr txBox="1"/>
            <p:nvPr/>
          </p:nvSpPr>
          <p:spPr bwMode="auto">
            <a:xfrm>
              <a:off x="7708900" y="4026457"/>
              <a:ext cx="1143000" cy="2616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1100" dirty="0">
                  <a:solidFill>
                    <a:prstClr val="black"/>
                  </a:solidFill>
                  <a:cs typeface="Lucida Sans Unicode" pitchFamily="34" charset="0"/>
                </a:rPr>
                <a:t>Atributo n</a:t>
              </a:r>
            </a:p>
          </p:txBody>
        </p:sp>
        <p:sp>
          <p:nvSpPr>
            <p:cNvPr id="27" name="24 CuadroTexto"/>
            <p:cNvSpPr txBox="1">
              <a:spLocks noChangeArrowheads="1"/>
            </p:cNvSpPr>
            <p:nvPr/>
          </p:nvSpPr>
          <p:spPr bwMode="auto">
            <a:xfrm>
              <a:off x="8123238" y="3444155"/>
              <a:ext cx="285750" cy="600164"/>
            </a:xfrm>
            <a:prstGeom prst="rect">
              <a:avLst/>
            </a:prstGeom>
            <a:noFill/>
            <a:ln w="9525">
              <a:noFill/>
              <a:miter lim="800000"/>
              <a:headEnd/>
              <a:tailEnd/>
            </a:ln>
          </p:spPr>
          <p:txBody>
            <a:bodyPr>
              <a:spAutoFit/>
            </a:bodyPr>
            <a:lstStyle/>
            <a:p>
              <a:r>
                <a:rPr lang="es-ES" sz="1100" b="1" dirty="0">
                  <a:solidFill>
                    <a:prstClr val="black"/>
                  </a:solidFill>
                  <a:cs typeface="Lucida Sans Unicode" pitchFamily="34" charset="0"/>
                </a:rPr>
                <a:t>.</a:t>
              </a:r>
            </a:p>
            <a:p>
              <a:r>
                <a:rPr lang="es-ES" sz="1100" b="1" dirty="0">
                  <a:solidFill>
                    <a:prstClr val="black"/>
                  </a:solidFill>
                  <a:cs typeface="Lucida Sans Unicode" pitchFamily="34" charset="0"/>
                </a:rPr>
                <a:t>.</a:t>
              </a:r>
            </a:p>
            <a:p>
              <a:r>
                <a:rPr lang="es-ES" sz="1100" b="1" dirty="0">
                  <a:solidFill>
                    <a:prstClr val="black"/>
                  </a:solidFill>
                  <a:cs typeface="Lucida Sans Unicode" pitchFamily="34" charset="0"/>
                </a:rPr>
                <a:t>.</a:t>
              </a:r>
              <a:endParaRPr lang="es-CO" sz="1100" b="1" dirty="0">
                <a:solidFill>
                  <a:prstClr val="black"/>
                </a:solidFill>
                <a:cs typeface="Lucida Sans Unicode" pitchFamily="34" charset="0"/>
              </a:endParaRPr>
            </a:p>
          </p:txBody>
        </p:sp>
        <p:sp>
          <p:nvSpPr>
            <p:cNvPr id="28" name="25 CuadroTexto"/>
            <p:cNvSpPr txBox="1">
              <a:spLocks noChangeArrowheads="1"/>
            </p:cNvSpPr>
            <p:nvPr/>
          </p:nvSpPr>
          <p:spPr bwMode="auto">
            <a:xfrm>
              <a:off x="6986588" y="1404218"/>
              <a:ext cx="785812" cy="261610"/>
            </a:xfrm>
            <a:prstGeom prst="rect">
              <a:avLst/>
            </a:prstGeom>
            <a:noFill/>
            <a:ln w="9525">
              <a:noFill/>
              <a:miter lim="800000"/>
              <a:headEnd/>
              <a:tailEnd/>
            </a:ln>
          </p:spPr>
          <p:txBody>
            <a:bodyPr>
              <a:spAutoFit/>
            </a:bodyPr>
            <a:lstStyle/>
            <a:p>
              <a:r>
                <a:rPr lang="es-ES" sz="1100" b="1" dirty="0">
                  <a:solidFill>
                    <a:prstClr val="black"/>
                  </a:solidFill>
                  <a:cs typeface="Lucida Sans Unicode" pitchFamily="34" charset="0"/>
                </a:rPr>
                <a:t>. . . . .</a:t>
              </a:r>
              <a:endParaRPr lang="es-CO" sz="1100" b="1" dirty="0">
                <a:solidFill>
                  <a:prstClr val="black"/>
                </a:solidFill>
                <a:cs typeface="Lucida Sans Unicode" pitchFamily="34" charset="0"/>
              </a:endParaRPr>
            </a:p>
          </p:txBody>
        </p:sp>
        <p:cxnSp>
          <p:nvCxnSpPr>
            <p:cNvPr id="29" name="29 Conector recto de flecha"/>
            <p:cNvCxnSpPr>
              <a:cxnSpLocks noChangeShapeType="1"/>
              <a:stCxn id="10" idx="2"/>
              <a:endCxn id="11" idx="0"/>
            </p:cNvCxnSpPr>
            <p:nvPr/>
          </p:nvCxnSpPr>
          <p:spPr bwMode="auto">
            <a:xfrm rot="5400000">
              <a:off x="4853618" y="1884273"/>
              <a:ext cx="287665" cy="6350"/>
            </a:xfrm>
            <a:prstGeom prst="straightConnector1">
              <a:avLst/>
            </a:prstGeom>
            <a:noFill/>
            <a:ln w="9525" algn="ctr">
              <a:solidFill>
                <a:schemeClr val="tx1">
                  <a:lumMod val="65000"/>
                  <a:lumOff val="35000"/>
                </a:schemeClr>
              </a:solidFill>
              <a:round/>
              <a:headEnd/>
              <a:tailEnd type="arrow" w="med" len="med"/>
            </a:ln>
          </p:spPr>
        </p:cxnSp>
        <p:cxnSp>
          <p:nvCxnSpPr>
            <p:cNvPr id="30" name="33 Conector recto de flecha"/>
            <p:cNvCxnSpPr>
              <a:cxnSpLocks noChangeShapeType="1"/>
              <a:stCxn id="11" idx="2"/>
              <a:endCxn id="12" idx="0"/>
            </p:cNvCxnSpPr>
            <p:nvPr/>
          </p:nvCxnSpPr>
          <p:spPr bwMode="auto">
            <a:xfrm rot="5400000">
              <a:off x="4856793" y="2427199"/>
              <a:ext cx="271790" cy="3175"/>
            </a:xfrm>
            <a:prstGeom prst="straightConnector1">
              <a:avLst/>
            </a:prstGeom>
            <a:noFill/>
            <a:ln w="9525" algn="ctr">
              <a:solidFill>
                <a:schemeClr val="tx1">
                  <a:lumMod val="65000"/>
                  <a:lumOff val="35000"/>
                </a:schemeClr>
              </a:solidFill>
              <a:round/>
              <a:headEnd/>
              <a:tailEnd type="arrow" w="med" len="med"/>
            </a:ln>
          </p:spPr>
        </p:cxnSp>
        <p:cxnSp>
          <p:nvCxnSpPr>
            <p:cNvPr id="31" name="37 Conector recto de flecha"/>
            <p:cNvCxnSpPr>
              <a:cxnSpLocks noChangeShapeType="1"/>
              <a:stCxn id="12" idx="2"/>
              <a:endCxn id="13" idx="0"/>
            </p:cNvCxnSpPr>
            <p:nvPr/>
          </p:nvCxnSpPr>
          <p:spPr bwMode="auto">
            <a:xfrm rot="5400000">
              <a:off x="4858381" y="2951074"/>
              <a:ext cx="257502" cy="7937"/>
            </a:xfrm>
            <a:prstGeom prst="straightConnector1">
              <a:avLst/>
            </a:prstGeom>
            <a:noFill/>
            <a:ln w="9525" algn="ctr">
              <a:solidFill>
                <a:schemeClr val="tx1">
                  <a:lumMod val="65000"/>
                  <a:lumOff val="35000"/>
                </a:schemeClr>
              </a:solidFill>
              <a:round/>
              <a:headEnd/>
              <a:tailEnd type="arrow" w="med" len="med"/>
            </a:ln>
          </p:spPr>
        </p:cxnSp>
        <p:cxnSp>
          <p:nvCxnSpPr>
            <p:cNvPr id="32" name="40 Conector recto de flecha"/>
            <p:cNvCxnSpPr>
              <a:cxnSpLocks noChangeShapeType="1"/>
              <a:stCxn id="16" idx="2"/>
              <a:endCxn id="17" idx="0"/>
            </p:cNvCxnSpPr>
            <p:nvPr/>
          </p:nvCxnSpPr>
          <p:spPr bwMode="auto">
            <a:xfrm rot="5400000">
              <a:off x="6160924" y="1878717"/>
              <a:ext cx="286078" cy="6350"/>
            </a:xfrm>
            <a:prstGeom prst="straightConnector1">
              <a:avLst/>
            </a:prstGeom>
            <a:noFill/>
            <a:ln w="9525" algn="ctr">
              <a:solidFill>
                <a:schemeClr val="tx1">
                  <a:lumMod val="65000"/>
                  <a:lumOff val="35000"/>
                </a:schemeClr>
              </a:solidFill>
              <a:round/>
              <a:headEnd/>
              <a:tailEnd type="arrow" w="med" len="med"/>
            </a:ln>
          </p:spPr>
        </p:cxnSp>
        <p:cxnSp>
          <p:nvCxnSpPr>
            <p:cNvPr id="33" name="43 Conector recto de flecha"/>
            <p:cNvCxnSpPr>
              <a:cxnSpLocks noChangeShapeType="1"/>
              <a:stCxn id="17" idx="2"/>
              <a:endCxn id="18" idx="0"/>
            </p:cNvCxnSpPr>
            <p:nvPr/>
          </p:nvCxnSpPr>
          <p:spPr bwMode="auto">
            <a:xfrm rot="5400000">
              <a:off x="6162513" y="2421642"/>
              <a:ext cx="273377" cy="3175"/>
            </a:xfrm>
            <a:prstGeom prst="straightConnector1">
              <a:avLst/>
            </a:prstGeom>
            <a:noFill/>
            <a:ln w="9525" algn="ctr">
              <a:solidFill>
                <a:schemeClr val="tx1">
                  <a:lumMod val="65000"/>
                  <a:lumOff val="35000"/>
                </a:schemeClr>
              </a:solidFill>
              <a:round/>
              <a:headEnd/>
              <a:tailEnd type="arrow" w="med" len="med"/>
            </a:ln>
          </p:spPr>
        </p:cxnSp>
        <p:cxnSp>
          <p:nvCxnSpPr>
            <p:cNvPr id="34" name="46 Conector recto de flecha"/>
            <p:cNvCxnSpPr>
              <a:cxnSpLocks noChangeShapeType="1"/>
              <a:stCxn id="18" idx="2"/>
              <a:endCxn id="19" idx="0"/>
            </p:cNvCxnSpPr>
            <p:nvPr/>
          </p:nvCxnSpPr>
          <p:spPr bwMode="auto">
            <a:xfrm rot="5400000">
              <a:off x="6164893" y="2946310"/>
              <a:ext cx="257503" cy="7938"/>
            </a:xfrm>
            <a:prstGeom prst="straightConnector1">
              <a:avLst/>
            </a:prstGeom>
            <a:noFill/>
            <a:ln w="9525" algn="ctr">
              <a:solidFill>
                <a:schemeClr val="tx1">
                  <a:lumMod val="65000"/>
                  <a:lumOff val="35000"/>
                </a:schemeClr>
              </a:solidFill>
              <a:round/>
              <a:headEnd/>
              <a:tailEnd type="arrow" w="med" len="med"/>
            </a:ln>
          </p:spPr>
        </p:cxnSp>
        <p:cxnSp>
          <p:nvCxnSpPr>
            <p:cNvPr id="35" name="49 Conector recto de flecha"/>
            <p:cNvCxnSpPr>
              <a:cxnSpLocks noChangeShapeType="1"/>
              <a:stCxn id="22" idx="2"/>
              <a:endCxn id="23" idx="0"/>
            </p:cNvCxnSpPr>
            <p:nvPr/>
          </p:nvCxnSpPr>
          <p:spPr bwMode="auto">
            <a:xfrm rot="5400000">
              <a:off x="8140536" y="1881892"/>
              <a:ext cx="286078" cy="6350"/>
            </a:xfrm>
            <a:prstGeom prst="straightConnector1">
              <a:avLst/>
            </a:prstGeom>
            <a:noFill/>
            <a:ln w="9525" algn="ctr">
              <a:solidFill>
                <a:schemeClr val="tx1"/>
              </a:solidFill>
              <a:round/>
              <a:headEnd/>
              <a:tailEnd type="arrow" w="med" len="med"/>
            </a:ln>
          </p:spPr>
        </p:cxnSp>
        <p:cxnSp>
          <p:nvCxnSpPr>
            <p:cNvPr id="36" name="52 Conector recto de flecha"/>
            <p:cNvCxnSpPr>
              <a:cxnSpLocks noChangeShapeType="1"/>
              <a:stCxn id="23" idx="2"/>
              <a:endCxn id="24" idx="0"/>
            </p:cNvCxnSpPr>
            <p:nvPr/>
          </p:nvCxnSpPr>
          <p:spPr bwMode="auto">
            <a:xfrm rot="5400000">
              <a:off x="8142125" y="2424817"/>
              <a:ext cx="273377" cy="3175"/>
            </a:xfrm>
            <a:prstGeom prst="straightConnector1">
              <a:avLst/>
            </a:prstGeom>
            <a:noFill/>
            <a:ln w="9525" algn="ctr">
              <a:solidFill>
                <a:schemeClr val="tx1"/>
              </a:solidFill>
              <a:round/>
              <a:headEnd/>
              <a:tailEnd type="arrow" w="med" len="med"/>
            </a:ln>
          </p:spPr>
        </p:cxnSp>
        <p:cxnSp>
          <p:nvCxnSpPr>
            <p:cNvPr id="37" name="55 Conector recto de flecha"/>
            <p:cNvCxnSpPr>
              <a:cxnSpLocks noChangeShapeType="1"/>
              <a:stCxn id="24" idx="2"/>
              <a:endCxn id="25" idx="0"/>
            </p:cNvCxnSpPr>
            <p:nvPr/>
          </p:nvCxnSpPr>
          <p:spPr bwMode="auto">
            <a:xfrm rot="5400000">
              <a:off x="8144506" y="2949486"/>
              <a:ext cx="257503" cy="7937"/>
            </a:xfrm>
            <a:prstGeom prst="straightConnector1">
              <a:avLst/>
            </a:prstGeom>
            <a:noFill/>
            <a:ln w="9525" algn="ctr">
              <a:solidFill>
                <a:schemeClr val="tx1"/>
              </a:solidFill>
              <a:round/>
              <a:headEnd/>
              <a:tailEnd type="arrow" w="med" len="med"/>
            </a:ln>
          </p:spPr>
        </p:cxnSp>
      </p:grpSp>
      <p:cxnSp>
        <p:nvCxnSpPr>
          <p:cNvPr id="41" name="40 Conector recto de flecha"/>
          <p:cNvCxnSpPr>
            <a:endCxn id="39" idx="0"/>
          </p:cNvCxnSpPr>
          <p:nvPr/>
        </p:nvCxnSpPr>
        <p:spPr>
          <a:xfrm rot="5400000">
            <a:off x="3475403" y="4801426"/>
            <a:ext cx="428628" cy="1588"/>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Forma"/>
          <p:cNvCxnSpPr>
            <a:stCxn id="40" idx="1"/>
            <a:endCxn id="39" idx="2"/>
          </p:cNvCxnSpPr>
          <p:nvPr/>
        </p:nvCxnSpPr>
        <p:spPr>
          <a:xfrm rot="10800000">
            <a:off x="3689719" y="5301492"/>
            <a:ext cx="1321603" cy="285752"/>
          </a:xfrm>
          <a:prstGeom prst="bentConnector2">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a:stCxn id="40" idx="3"/>
            <a:endCxn id="50" idx="1"/>
          </p:cNvCxnSpPr>
          <p:nvPr/>
        </p:nvCxnSpPr>
        <p:spPr>
          <a:xfrm>
            <a:off x="7654526" y="5587244"/>
            <a:ext cx="584614" cy="1588"/>
          </a:xfrm>
          <a:prstGeom prst="line">
            <a:avLst/>
          </a:prstGeom>
          <a:ln>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5011320" y="5301492"/>
            <a:ext cx="2643206" cy="5715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Evaluación línea de atención  (P4)</a:t>
            </a:r>
          </a:p>
          <a:p>
            <a:pPr algn="ctr"/>
            <a:r>
              <a:rPr lang="es-ES" sz="1100" dirty="0">
                <a:solidFill>
                  <a:prstClr val="black"/>
                </a:solidFill>
              </a:rPr>
              <a:t>Evaluación de los asesores comerciales (P6)</a:t>
            </a:r>
          </a:p>
        </p:txBody>
      </p:sp>
      <p:sp>
        <p:nvSpPr>
          <p:cNvPr id="50" name="49 CuadroTexto"/>
          <p:cNvSpPr txBox="1"/>
          <p:nvPr/>
        </p:nvSpPr>
        <p:spPr>
          <a:xfrm>
            <a:off x="8239140" y="5367953"/>
            <a:ext cx="1928826" cy="438582"/>
          </a:xfrm>
          <a:prstGeom prst="rect">
            <a:avLst/>
          </a:prstGeom>
          <a:noFill/>
        </p:spPr>
        <p:txBody>
          <a:bodyPr wrap="square">
            <a:spAutoFit/>
          </a:bodyPr>
          <a:lstStyle/>
          <a:p>
            <a:pPr algn="ctr">
              <a:defRPr/>
            </a:pPr>
            <a:r>
              <a:rPr lang="es-ES_tradnl" sz="1100" dirty="0">
                <a:solidFill>
                  <a:prstClr val="black"/>
                </a:solidFill>
                <a:cs typeface="Arial" charset="0"/>
              </a:rPr>
              <a:t>Procesos que afectan la Satisfacción del Servicio</a:t>
            </a:r>
            <a:endParaRPr lang="es-CO" sz="1100" dirty="0">
              <a:solidFill>
                <a:prstClr val="black"/>
              </a:solidFill>
              <a:cs typeface="Arial" charset="0"/>
            </a:endParaRPr>
          </a:p>
        </p:txBody>
      </p:sp>
      <p:pic>
        <p:nvPicPr>
          <p:cNvPr id="44" name="Picture 2" descr="https://fbcdn-profile-a.akamaihd.net/hprofile-ak-xaf1/v/t1.0-1/c24.0.160.160/p160x160/10915212_1033935103289324_4976622545588520260_n.jpg?oh=6d76ef7335bb2f86aad4035d17df695f&amp;oe=55796830&amp;__gda__=1434229212_2c2187ab0151f1d25a56c02c5f0725a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7005" y="3404201"/>
            <a:ext cx="1227013" cy="122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69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Rectángulo"/>
          <p:cNvSpPr>
            <a:spLocks noChangeArrowheads="1"/>
          </p:cNvSpPr>
          <p:nvPr/>
        </p:nvSpPr>
        <p:spPr bwMode="auto">
          <a:xfrm>
            <a:off x="3350695" y="5679251"/>
            <a:ext cx="5786438" cy="430213"/>
          </a:xfrm>
          <a:prstGeom prst="rect">
            <a:avLst/>
          </a:prstGeom>
          <a:noFill/>
          <a:ln w="9525">
            <a:noFill/>
            <a:miter lim="800000"/>
            <a:headEnd/>
            <a:tailEnd/>
          </a:ln>
        </p:spPr>
        <p:txBody>
          <a:bodyPr>
            <a:spAutoFit/>
          </a:bodyPr>
          <a:lstStyle/>
          <a:p>
            <a:pPr algn="ctr"/>
            <a:r>
              <a:rPr lang="es-ES" sz="1100" dirty="0">
                <a:solidFill>
                  <a:srgbClr val="004A9A"/>
                </a:solidFill>
              </a:rPr>
              <a:t>Todas las marcas Datexco</a:t>
            </a:r>
            <a:r>
              <a:rPr lang="es-CO" sz="1100" dirty="0">
                <a:solidFill>
                  <a:srgbClr val="004A9A"/>
                </a:solidFill>
                <a:latin typeface="Calibri" pitchFamily="34" charset="0"/>
              </a:rPr>
              <a:t> ®</a:t>
            </a:r>
            <a:r>
              <a:rPr lang="es-ES" sz="1100" dirty="0">
                <a:solidFill>
                  <a:srgbClr val="004A9A"/>
                </a:solidFill>
              </a:rPr>
              <a:t>, Opinómetro</a:t>
            </a:r>
            <a:r>
              <a:rPr lang="es-CO" sz="1100" dirty="0">
                <a:solidFill>
                  <a:srgbClr val="004A9A"/>
                </a:solidFill>
                <a:latin typeface="Calibri" pitchFamily="34" charset="0"/>
              </a:rPr>
              <a:t> ®</a:t>
            </a:r>
            <a:r>
              <a:rPr lang="es-ES" sz="1100" dirty="0">
                <a:solidFill>
                  <a:srgbClr val="004A9A"/>
                </a:solidFill>
              </a:rPr>
              <a:t>, Hispanómetro</a:t>
            </a:r>
            <a:r>
              <a:rPr lang="es-CO" sz="1100" dirty="0">
                <a:solidFill>
                  <a:srgbClr val="004A9A"/>
                </a:solidFill>
                <a:latin typeface="Calibri" pitchFamily="34" charset="0"/>
              </a:rPr>
              <a:t> ®</a:t>
            </a:r>
            <a:r>
              <a:rPr lang="es-ES" sz="1100" dirty="0">
                <a:solidFill>
                  <a:srgbClr val="004A9A"/>
                </a:solidFill>
                <a:latin typeface="Calibri" pitchFamily="34" charset="0"/>
              </a:rPr>
              <a:t> </a:t>
            </a:r>
            <a:r>
              <a:rPr lang="es-ES" sz="1100" dirty="0">
                <a:solidFill>
                  <a:srgbClr val="004A9A"/>
                </a:solidFill>
              </a:rPr>
              <a:t>registradas, son propiedad de Datexco Corp.</a:t>
            </a:r>
            <a:r>
              <a:rPr lang="es-CO" sz="1100" dirty="0">
                <a:solidFill>
                  <a:srgbClr val="004A9A"/>
                </a:solidFill>
              </a:rPr>
              <a:t> </a:t>
            </a:r>
          </a:p>
        </p:txBody>
      </p:sp>
      <p:sp>
        <p:nvSpPr>
          <p:cNvPr id="5" name="4 CuadroTexto"/>
          <p:cNvSpPr txBox="1"/>
          <p:nvPr/>
        </p:nvSpPr>
        <p:spPr>
          <a:xfrm>
            <a:off x="1689979" y="642918"/>
            <a:ext cx="1993879" cy="369332"/>
          </a:xfrm>
          <a:prstGeom prst="rect">
            <a:avLst/>
          </a:prstGeom>
          <a:noFill/>
        </p:spPr>
        <p:txBody>
          <a:bodyPr wrap="none" rtlCol="0">
            <a:spAutoFit/>
          </a:bodyPr>
          <a:lstStyle/>
          <a:p>
            <a:r>
              <a:rPr lang="es-ES_tradnl" b="1" dirty="0">
                <a:solidFill>
                  <a:srgbClr val="56AA1C"/>
                </a:solidFill>
              </a:rPr>
              <a:t>3. Company Profile</a:t>
            </a:r>
            <a:endParaRPr lang="es-CO" b="1" dirty="0">
              <a:solidFill>
                <a:srgbClr val="56AA1C"/>
              </a:solidFill>
            </a:endParaRPr>
          </a:p>
        </p:txBody>
      </p:sp>
      <p:graphicFrame>
        <p:nvGraphicFramePr>
          <p:cNvPr id="6" name="3 Tabla"/>
          <p:cNvGraphicFramePr>
            <a:graphicFrameLocks noGrp="1"/>
          </p:cNvGraphicFramePr>
          <p:nvPr>
            <p:extLst/>
          </p:nvPr>
        </p:nvGraphicFramePr>
        <p:xfrm>
          <a:off x="2838450" y="1174528"/>
          <a:ext cx="6840760" cy="4126681"/>
        </p:xfrm>
        <a:graphic>
          <a:graphicData uri="http://schemas.openxmlformats.org/drawingml/2006/table">
            <a:tbl>
              <a:tblPr/>
              <a:tblGrid>
                <a:gridCol w="2854092"/>
                <a:gridCol w="3986668"/>
              </a:tblGrid>
              <a:tr h="387009">
                <a:tc>
                  <a:txBody>
                    <a:bodyPr/>
                    <a:lstStyle/>
                    <a:p>
                      <a:pPr algn="l" fontAlgn="ctr"/>
                      <a:r>
                        <a:rPr lang="es-ES" sz="1600" b="0" i="0" u="none" strike="noStrike" dirty="0">
                          <a:solidFill>
                            <a:schemeClr val="tx1"/>
                          </a:solidFill>
                          <a:latin typeface="+mn-lt"/>
                        </a:rPr>
                        <a:t>Razón Social:</a:t>
                      </a:r>
                    </a:p>
                  </a:txBody>
                  <a:tcPr marL="9525" marR="9525" marT="9525" marB="0" anchor="ctr">
                    <a:lnL>
                      <a:noFill/>
                    </a:lnL>
                    <a:lnR>
                      <a:noFill/>
                    </a:lnR>
                    <a:lnT>
                      <a:noFill/>
                    </a:lnT>
                    <a:lnB>
                      <a:noFill/>
                    </a:lnB>
                  </a:tcPr>
                </a:tc>
                <a:tc>
                  <a:txBody>
                    <a:bodyPr/>
                    <a:lstStyle/>
                    <a:p>
                      <a:pPr algn="l" fontAlgn="ctr"/>
                      <a:r>
                        <a:rPr lang="es-ES" sz="1400" b="0" i="0" u="none" strike="noStrike" dirty="0">
                          <a:solidFill>
                            <a:schemeClr val="tx1"/>
                          </a:solidFill>
                          <a:latin typeface="+mn-lt"/>
                        </a:rPr>
                        <a:t>Datexco Company S.A.</a:t>
                      </a:r>
                    </a:p>
                  </a:txBody>
                  <a:tcPr marL="9525" marR="9525" marT="9525" marB="0" anchor="ctr">
                    <a:lnL>
                      <a:noFill/>
                    </a:lnL>
                    <a:lnR>
                      <a:noFill/>
                    </a:lnR>
                    <a:lnT>
                      <a:noFill/>
                    </a:lnT>
                    <a:lnB>
                      <a:noFill/>
                    </a:lnB>
                  </a:tcPr>
                </a:tc>
              </a:tr>
              <a:tr h="387009">
                <a:tc>
                  <a:txBody>
                    <a:bodyPr/>
                    <a:lstStyle/>
                    <a:p>
                      <a:pPr algn="l" fontAlgn="ctr"/>
                      <a:r>
                        <a:rPr lang="es-ES" sz="1600" b="0" i="0" u="none" strike="noStrike" dirty="0">
                          <a:solidFill>
                            <a:schemeClr val="tx1"/>
                          </a:solidFill>
                          <a:latin typeface="+mn-lt"/>
                        </a:rPr>
                        <a:t>Marcas:</a:t>
                      </a:r>
                    </a:p>
                  </a:txBody>
                  <a:tcPr marL="9525" marR="9525" marT="9525" marB="0" anchor="ctr">
                    <a:lnL>
                      <a:noFill/>
                    </a:lnL>
                    <a:lnR>
                      <a:noFill/>
                    </a:lnR>
                    <a:lnT>
                      <a:noFill/>
                    </a:lnT>
                    <a:lnB>
                      <a:noFill/>
                    </a:lnB>
                  </a:tcPr>
                </a:tc>
                <a:tc>
                  <a:txBody>
                    <a:bodyPr/>
                    <a:lstStyle/>
                    <a:p>
                      <a:pPr algn="l" fontAlgn="ctr"/>
                      <a:r>
                        <a:rPr lang="es-ES" sz="1400" b="0" i="0" u="none" strike="noStrike" dirty="0">
                          <a:solidFill>
                            <a:schemeClr val="tx1"/>
                          </a:solidFill>
                          <a:latin typeface="+mn-lt"/>
                        </a:rPr>
                        <a:t>Datexco</a:t>
                      </a:r>
                      <a:r>
                        <a:rPr lang="es-ES" sz="1400" b="0" i="0" u="none" strike="noStrike" dirty="0">
                          <a:solidFill>
                            <a:schemeClr val="tx1"/>
                          </a:solidFill>
                          <a:latin typeface="Calibri" pitchFamily="34" charset="0"/>
                        </a:rPr>
                        <a:t>®  </a:t>
                      </a:r>
                      <a:r>
                        <a:rPr lang="es-ES" sz="1400" b="0" i="0" u="none" strike="noStrike" dirty="0">
                          <a:solidFill>
                            <a:schemeClr val="tx1"/>
                          </a:solidFill>
                          <a:latin typeface="+mn-lt"/>
                        </a:rPr>
                        <a:t>Opinómetro</a:t>
                      </a:r>
                      <a:r>
                        <a:rPr lang="es-ES" sz="1400" b="0" i="0" u="none" strike="noStrike" dirty="0">
                          <a:solidFill>
                            <a:schemeClr val="tx1"/>
                          </a:solidFill>
                          <a:latin typeface="Calibri" pitchFamily="34" charset="0"/>
                        </a:rPr>
                        <a:t>® </a:t>
                      </a:r>
                      <a:r>
                        <a:rPr lang="es-ES" sz="1400" b="0" i="0" u="none" strike="noStrike" dirty="0">
                          <a:solidFill>
                            <a:schemeClr val="tx1"/>
                          </a:solidFill>
                          <a:latin typeface="+mn-lt"/>
                        </a:rPr>
                        <a:t>Hispanómetro®</a:t>
                      </a:r>
                    </a:p>
                  </a:txBody>
                  <a:tcPr marL="9525" marR="9525" marT="9525" marB="0" anchor="ctr">
                    <a:lnL>
                      <a:noFill/>
                    </a:lnL>
                    <a:lnR>
                      <a:noFill/>
                    </a:lnR>
                    <a:lnT>
                      <a:noFill/>
                    </a:lnT>
                    <a:lnB>
                      <a:noFill/>
                    </a:lnB>
                  </a:tcPr>
                </a:tc>
              </a:tr>
              <a:tr h="387009">
                <a:tc>
                  <a:txBody>
                    <a:bodyPr/>
                    <a:lstStyle/>
                    <a:p>
                      <a:pPr algn="l" fontAlgn="ctr"/>
                      <a:r>
                        <a:rPr lang="es-ES" sz="1600" b="0" i="0" u="none" strike="noStrike" dirty="0">
                          <a:solidFill>
                            <a:schemeClr val="tx1"/>
                          </a:solidFill>
                          <a:latin typeface="+mn-lt"/>
                        </a:rPr>
                        <a:t>NIT:</a:t>
                      </a:r>
                    </a:p>
                  </a:txBody>
                  <a:tcPr marL="9525" marR="9525" marT="9525" marB="0" anchor="ctr">
                    <a:lnL>
                      <a:noFill/>
                    </a:lnL>
                    <a:lnR>
                      <a:noFill/>
                    </a:lnR>
                    <a:lnT>
                      <a:noFill/>
                    </a:lnT>
                    <a:lnB>
                      <a:noFill/>
                    </a:lnB>
                  </a:tcPr>
                </a:tc>
                <a:tc>
                  <a:txBody>
                    <a:bodyPr/>
                    <a:lstStyle/>
                    <a:p>
                      <a:pPr algn="l" fontAlgn="ctr"/>
                      <a:r>
                        <a:rPr lang="es-ES" sz="1400" b="0" i="0" u="none" strike="noStrike" dirty="0">
                          <a:solidFill>
                            <a:schemeClr val="tx1"/>
                          </a:solidFill>
                          <a:latin typeface="+mn-lt"/>
                        </a:rPr>
                        <a:t>830.012.785-6</a:t>
                      </a:r>
                    </a:p>
                  </a:txBody>
                  <a:tcPr marL="9525" marR="9525" marT="9525" marB="0" anchor="ctr">
                    <a:lnL>
                      <a:noFill/>
                    </a:lnL>
                    <a:lnR>
                      <a:noFill/>
                    </a:lnR>
                    <a:lnT>
                      <a:noFill/>
                    </a:lnT>
                    <a:lnB>
                      <a:noFill/>
                    </a:lnB>
                  </a:tcPr>
                </a:tc>
              </a:tr>
              <a:tr h="387009">
                <a:tc>
                  <a:txBody>
                    <a:bodyPr/>
                    <a:lstStyle/>
                    <a:p>
                      <a:pPr algn="l" fontAlgn="ctr"/>
                      <a:r>
                        <a:rPr lang="es-ES" sz="1600" b="0" i="0" u="none" strike="noStrike" dirty="0">
                          <a:solidFill>
                            <a:schemeClr val="tx1"/>
                          </a:solidFill>
                          <a:latin typeface="+mn-lt"/>
                        </a:rPr>
                        <a:t>Actividad Económica:</a:t>
                      </a:r>
                    </a:p>
                  </a:txBody>
                  <a:tcPr marL="9525" marR="9525" marT="9525" marB="0" anchor="ctr">
                    <a:lnL>
                      <a:noFill/>
                    </a:lnL>
                    <a:lnR>
                      <a:noFill/>
                    </a:lnR>
                    <a:lnT>
                      <a:noFill/>
                    </a:lnT>
                    <a:lnB>
                      <a:noFill/>
                    </a:lnB>
                  </a:tcPr>
                </a:tc>
                <a:tc>
                  <a:txBody>
                    <a:bodyPr/>
                    <a:lstStyle/>
                    <a:p>
                      <a:pPr algn="l" fontAlgn="ctr"/>
                      <a:r>
                        <a:rPr lang="es-ES" sz="1400" b="0" i="0" u="none" strike="noStrike" dirty="0">
                          <a:solidFill>
                            <a:schemeClr val="tx1"/>
                          </a:solidFill>
                          <a:latin typeface="+mn-lt"/>
                        </a:rPr>
                        <a:t>7413</a:t>
                      </a:r>
                    </a:p>
                  </a:txBody>
                  <a:tcPr marL="9525" marR="9525" marT="9525" marB="0" anchor="ctr">
                    <a:lnL>
                      <a:noFill/>
                    </a:lnL>
                    <a:lnR>
                      <a:noFill/>
                    </a:lnR>
                    <a:lnT>
                      <a:noFill/>
                    </a:lnT>
                    <a:lnB>
                      <a:noFill/>
                    </a:lnB>
                  </a:tcPr>
                </a:tc>
              </a:tr>
              <a:tr h="387009">
                <a:tc>
                  <a:txBody>
                    <a:bodyPr/>
                    <a:lstStyle/>
                    <a:p>
                      <a:pPr algn="l" fontAlgn="ctr"/>
                      <a:r>
                        <a:rPr lang="es-ES" sz="1600" b="0" i="0" u="none" strike="noStrike">
                          <a:solidFill>
                            <a:schemeClr val="tx1"/>
                          </a:solidFill>
                          <a:latin typeface="+mn-lt"/>
                        </a:rPr>
                        <a:t>IVA:</a:t>
                      </a:r>
                    </a:p>
                  </a:txBody>
                  <a:tcPr marL="9525" marR="9525" marT="9525" marB="0" anchor="ctr">
                    <a:lnL>
                      <a:noFill/>
                    </a:lnL>
                    <a:lnR>
                      <a:noFill/>
                    </a:lnR>
                    <a:lnT>
                      <a:noFill/>
                    </a:lnT>
                    <a:lnB>
                      <a:noFill/>
                    </a:lnB>
                  </a:tcPr>
                </a:tc>
                <a:tc>
                  <a:txBody>
                    <a:bodyPr/>
                    <a:lstStyle/>
                    <a:p>
                      <a:pPr algn="l" fontAlgn="ctr"/>
                      <a:r>
                        <a:rPr lang="es-ES" sz="1400" b="0" i="0" u="none" strike="noStrike" dirty="0">
                          <a:solidFill>
                            <a:schemeClr val="tx1"/>
                          </a:solidFill>
                          <a:latin typeface="+mn-lt"/>
                        </a:rPr>
                        <a:t>Régimen Común</a:t>
                      </a:r>
                    </a:p>
                  </a:txBody>
                  <a:tcPr marL="9525" marR="9525" marT="9525" marB="0" anchor="ctr">
                    <a:lnL>
                      <a:noFill/>
                    </a:lnL>
                    <a:lnR>
                      <a:noFill/>
                    </a:lnR>
                    <a:lnT>
                      <a:noFill/>
                    </a:lnT>
                    <a:lnB>
                      <a:noFill/>
                    </a:lnB>
                  </a:tcPr>
                </a:tc>
              </a:tr>
              <a:tr h="387009">
                <a:tc>
                  <a:txBody>
                    <a:bodyPr/>
                    <a:lstStyle/>
                    <a:p>
                      <a:pPr algn="l" fontAlgn="ctr"/>
                      <a:r>
                        <a:rPr lang="es-ES" sz="1600" b="0" i="0" u="none" strike="noStrike" dirty="0">
                          <a:solidFill>
                            <a:schemeClr val="tx1"/>
                          </a:solidFill>
                          <a:latin typeface="+mn-lt"/>
                        </a:rPr>
                        <a:t>Teléfono / Fax Colombia:</a:t>
                      </a:r>
                    </a:p>
                  </a:txBody>
                  <a:tcPr marL="9525" marR="9525" marT="9525" marB="0" anchor="ctr">
                    <a:lnL>
                      <a:noFill/>
                    </a:lnL>
                    <a:lnR>
                      <a:noFill/>
                    </a:lnR>
                    <a:lnT>
                      <a:noFill/>
                    </a:lnT>
                    <a:lnB>
                      <a:noFill/>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400" b="0" i="0" u="none" strike="noStrike" dirty="0" smtClean="0">
                          <a:solidFill>
                            <a:schemeClr val="tx1"/>
                          </a:solidFill>
                          <a:latin typeface="+mn-lt"/>
                        </a:rPr>
                        <a:t>PBX:+571 7460560 Ext. 209 - Cel: +57 3202364381</a:t>
                      </a:r>
                      <a:endParaRPr lang="es-ES" sz="1400" b="0" i="0" u="none" strike="noStrike" dirty="0">
                        <a:solidFill>
                          <a:schemeClr val="tx1"/>
                        </a:solidFill>
                        <a:latin typeface="+mn-lt"/>
                      </a:endParaRPr>
                    </a:p>
                  </a:txBody>
                  <a:tcPr marL="9525" marR="9525" marT="9525" marB="0" anchor="ctr">
                    <a:lnL>
                      <a:noFill/>
                    </a:lnL>
                    <a:lnR>
                      <a:noFill/>
                    </a:lnR>
                    <a:lnT>
                      <a:noFill/>
                    </a:lnT>
                    <a:lnB>
                      <a:noFill/>
                    </a:lnB>
                  </a:tcPr>
                </a:tc>
              </a:tr>
              <a:tr h="378978">
                <a:tc>
                  <a:txBody>
                    <a:bodyPr/>
                    <a:lstStyle/>
                    <a:p>
                      <a:pPr algn="l" fontAlgn="t"/>
                      <a:r>
                        <a:rPr lang="es-ES" sz="1600" b="0" i="0" u="none" strike="noStrike" dirty="0">
                          <a:solidFill>
                            <a:schemeClr val="tx1"/>
                          </a:solidFill>
                          <a:latin typeface="+mn-lt"/>
                        </a:rPr>
                        <a:t>Dirección Colombia:</a:t>
                      </a:r>
                    </a:p>
                  </a:txBody>
                  <a:tcPr marL="9525" marR="9525" marT="9525" marB="0" anchor="ctr">
                    <a:lnL>
                      <a:noFill/>
                    </a:lnL>
                    <a:lnR>
                      <a:noFill/>
                    </a:lnR>
                    <a:lnT>
                      <a:noFill/>
                    </a:lnT>
                    <a:lnB>
                      <a:noFill/>
                    </a:lnB>
                  </a:tcPr>
                </a:tc>
                <a:tc>
                  <a:txBody>
                    <a:bodyPr/>
                    <a:lstStyle/>
                    <a:p>
                      <a:pPr algn="l" fontAlgn="ctr"/>
                      <a:r>
                        <a:rPr lang="es-ES" sz="1400" b="0" i="0" u="none" strike="noStrike" dirty="0" smtClean="0">
                          <a:solidFill>
                            <a:schemeClr val="tx1"/>
                          </a:solidFill>
                          <a:latin typeface="+mn-lt"/>
                        </a:rPr>
                        <a:t>Transversal 59 # 104 B - 65</a:t>
                      </a:r>
                      <a:endParaRPr lang="es-ES" sz="1400" b="0" i="0" u="none" strike="noStrike" dirty="0">
                        <a:solidFill>
                          <a:schemeClr val="tx1"/>
                        </a:solidFill>
                        <a:latin typeface="+mn-lt"/>
                      </a:endParaRPr>
                    </a:p>
                  </a:txBody>
                  <a:tcPr marL="9525" marR="9525" marT="9525" marB="0" anchor="ctr">
                    <a:lnL>
                      <a:noFill/>
                    </a:lnL>
                    <a:lnR>
                      <a:noFill/>
                    </a:lnR>
                    <a:lnT>
                      <a:noFill/>
                    </a:lnT>
                    <a:lnB>
                      <a:noFill/>
                    </a:lnB>
                  </a:tcPr>
                </a:tc>
              </a:tr>
              <a:tr h="387009">
                <a:tc>
                  <a:txBody>
                    <a:bodyPr/>
                    <a:lstStyle/>
                    <a:p>
                      <a:pPr algn="l" fontAlgn="b"/>
                      <a:r>
                        <a:rPr lang="es-ES" sz="1600" b="0" i="0" u="none" strike="noStrike">
                          <a:solidFill>
                            <a:schemeClr val="tx1"/>
                          </a:solidFill>
                          <a:latin typeface="+mn-lt"/>
                        </a:rPr>
                        <a:t>Ciudad:</a:t>
                      </a:r>
                    </a:p>
                  </a:txBody>
                  <a:tcPr marL="9525" marR="9525" marT="9525" marB="0" anchor="ctr">
                    <a:lnL>
                      <a:noFill/>
                    </a:lnL>
                    <a:lnR>
                      <a:noFill/>
                    </a:lnR>
                    <a:lnT>
                      <a:noFill/>
                    </a:lnT>
                    <a:lnB>
                      <a:noFill/>
                    </a:lnB>
                  </a:tcPr>
                </a:tc>
                <a:tc>
                  <a:txBody>
                    <a:bodyPr/>
                    <a:lstStyle/>
                    <a:p>
                      <a:pPr algn="l" fontAlgn="b"/>
                      <a:r>
                        <a:rPr lang="es-ES" sz="1400" b="0" i="0" u="none" strike="noStrike" dirty="0">
                          <a:solidFill>
                            <a:schemeClr val="tx1"/>
                          </a:solidFill>
                          <a:latin typeface="+mn-lt"/>
                        </a:rPr>
                        <a:t>Bogotá - Colombia</a:t>
                      </a:r>
                    </a:p>
                  </a:txBody>
                  <a:tcPr marL="9525" marR="9525" marT="9525" marB="0" anchor="ctr">
                    <a:lnL>
                      <a:noFill/>
                    </a:lnL>
                    <a:lnR>
                      <a:noFill/>
                    </a:lnR>
                    <a:lnT>
                      <a:noFill/>
                    </a:lnT>
                    <a:lnB>
                      <a:noFill/>
                    </a:lnB>
                  </a:tcPr>
                </a:tc>
              </a:tr>
              <a:tr h="387009">
                <a:tc>
                  <a:txBody>
                    <a:bodyPr/>
                    <a:lstStyle/>
                    <a:p>
                      <a:pPr algn="l" fontAlgn="b"/>
                      <a:r>
                        <a:rPr lang="es-ES" sz="1600" b="0" i="0" u="none" strike="noStrike">
                          <a:solidFill>
                            <a:schemeClr val="tx1"/>
                          </a:solidFill>
                          <a:latin typeface="+mn-lt"/>
                        </a:rPr>
                        <a:t>Sitio Web:</a:t>
                      </a:r>
                    </a:p>
                  </a:txBody>
                  <a:tcPr marL="9525" marR="9525" marT="9525" marB="0" anchor="ctr">
                    <a:lnL>
                      <a:noFill/>
                    </a:lnL>
                    <a:lnR>
                      <a:noFill/>
                    </a:lnR>
                    <a:lnT>
                      <a:noFill/>
                    </a:lnT>
                    <a:lnB>
                      <a:noFill/>
                    </a:lnB>
                  </a:tcPr>
                </a:tc>
                <a:tc>
                  <a:txBody>
                    <a:bodyPr/>
                    <a:lstStyle/>
                    <a:p>
                      <a:pPr algn="l" fontAlgn="b"/>
                      <a:r>
                        <a:rPr lang="es-ES" sz="1400" b="0" i="0" u="none" strike="noStrike" dirty="0">
                          <a:solidFill>
                            <a:schemeClr val="tx1"/>
                          </a:solidFill>
                          <a:latin typeface="+mn-lt"/>
                        </a:rPr>
                        <a:t>www.datexco.com</a:t>
                      </a:r>
                    </a:p>
                  </a:txBody>
                  <a:tcPr marL="9525" marR="9525" marT="9525" marB="0" anchor="ctr">
                    <a:lnL>
                      <a:noFill/>
                    </a:lnL>
                    <a:lnR>
                      <a:noFill/>
                    </a:lnR>
                    <a:lnT>
                      <a:noFill/>
                    </a:lnT>
                    <a:lnB>
                      <a:noFill/>
                    </a:lnB>
                  </a:tcPr>
                </a:tc>
              </a:tr>
              <a:tr h="651631">
                <a:tc>
                  <a:txBody>
                    <a:bodyPr/>
                    <a:lstStyle/>
                    <a:p>
                      <a:pPr algn="l" fontAlgn="t"/>
                      <a:r>
                        <a:rPr lang="es-ES" sz="1600" b="0" i="0" u="none" strike="noStrike" dirty="0">
                          <a:solidFill>
                            <a:schemeClr val="tx1"/>
                          </a:solidFill>
                          <a:latin typeface="+mn-lt"/>
                        </a:rPr>
                        <a:t>Correo Electrónico:</a:t>
                      </a:r>
                    </a:p>
                  </a:txBody>
                  <a:tcPr marL="9525" marR="9525" marT="9525" marB="0" anchor="ctr">
                    <a:lnL>
                      <a:noFill/>
                    </a:lnL>
                    <a:lnR>
                      <a:noFill/>
                    </a:lnR>
                    <a:lnT>
                      <a:noFill/>
                    </a:lnT>
                    <a:lnB>
                      <a:noFill/>
                    </a:lnB>
                  </a:tcPr>
                </a:tc>
                <a:tc>
                  <a:txBody>
                    <a:bodyPr/>
                    <a:lstStyle/>
                    <a:p>
                      <a:pPr algn="l" fontAlgn="b"/>
                      <a:r>
                        <a:rPr lang="es-ES" sz="1400" b="0" i="0" u="none" strike="noStrike" dirty="0">
                          <a:solidFill>
                            <a:schemeClr val="tx1"/>
                          </a:solidFill>
                          <a:latin typeface="+mn-lt"/>
                        </a:rPr>
                        <a:t>servicio@datexco.com</a:t>
                      </a:r>
                      <a:br>
                        <a:rPr lang="es-ES" sz="1400" b="0" i="0" u="none" strike="noStrike" dirty="0">
                          <a:solidFill>
                            <a:schemeClr val="tx1"/>
                          </a:solidFill>
                          <a:latin typeface="+mn-lt"/>
                        </a:rPr>
                      </a:br>
                      <a:r>
                        <a:rPr lang="es-ES" sz="1400" b="0" i="0" u="none" strike="noStrike" dirty="0">
                          <a:solidFill>
                            <a:schemeClr val="tx1"/>
                          </a:solidFill>
                          <a:latin typeface="+mn-lt"/>
                        </a:rPr>
                        <a:t>sales@datexco.net</a:t>
                      </a:r>
                    </a:p>
                  </a:txBody>
                  <a:tcPr marL="9525" marR="9525" marT="9525" marB="0" anchor="ctr">
                    <a:lnL>
                      <a:noFill/>
                    </a:lnL>
                    <a:lnR>
                      <a:noFill/>
                    </a:lnR>
                    <a:lnT>
                      <a:noFill/>
                    </a:lnT>
                    <a:lnB>
                      <a:noFill/>
                    </a:lnB>
                  </a:tcPr>
                </a:tc>
              </a:tr>
            </a:tbl>
          </a:graphicData>
        </a:graphic>
      </p:graphicFrame>
    </p:spTree>
    <p:extLst>
      <p:ext uri="{BB962C8B-B14F-4D97-AF65-F5344CB8AC3E}">
        <p14:creationId xmlns:p14="http://schemas.microsoft.com/office/powerpoint/2010/main" val="2524808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84775" y="660026"/>
            <a:ext cx="1366721" cy="369332"/>
          </a:xfrm>
          <a:prstGeom prst="rect">
            <a:avLst/>
          </a:prstGeom>
          <a:noFill/>
        </p:spPr>
        <p:txBody>
          <a:bodyPr wrap="none" rtlCol="0">
            <a:spAutoFit/>
          </a:bodyPr>
          <a:lstStyle/>
          <a:p>
            <a:r>
              <a:rPr lang="es-ES_tradnl" b="1" dirty="0">
                <a:solidFill>
                  <a:srgbClr val="56AA1C"/>
                </a:solidFill>
              </a:rPr>
              <a:t>4. Derechos.</a:t>
            </a:r>
            <a:endParaRPr lang="es-CO" b="1" dirty="0">
              <a:solidFill>
                <a:srgbClr val="56AA1C"/>
              </a:solidFill>
            </a:endParaRPr>
          </a:p>
        </p:txBody>
      </p:sp>
      <p:sp>
        <p:nvSpPr>
          <p:cNvPr id="3" name="4 Rectángulo"/>
          <p:cNvSpPr>
            <a:spLocks noChangeArrowheads="1"/>
          </p:cNvSpPr>
          <p:nvPr/>
        </p:nvSpPr>
        <p:spPr bwMode="auto">
          <a:xfrm>
            <a:off x="2273926" y="1089477"/>
            <a:ext cx="7643866" cy="938719"/>
          </a:xfrm>
          <a:prstGeom prst="rect">
            <a:avLst/>
          </a:prstGeom>
          <a:noFill/>
          <a:ln w="9525">
            <a:noFill/>
            <a:miter lim="800000"/>
            <a:headEnd/>
            <a:tailEnd/>
          </a:ln>
        </p:spPr>
        <p:txBody>
          <a:bodyPr wrap="square">
            <a:spAutoFit/>
          </a:bodyPr>
          <a:lstStyle/>
          <a:p>
            <a:pPr algn="just"/>
            <a:r>
              <a:rPr lang="es-CO" sz="1100" dirty="0">
                <a:solidFill>
                  <a:prstClr val="black"/>
                </a:solidFill>
              </a:rPr>
              <a:t>Datexco Company S.A., reconoce y protege los derechos de propiedad de la información desarrollada mediante esta investigación y aquí contenida especialmente para CAJA HONOR. </a:t>
            </a:r>
          </a:p>
          <a:p>
            <a:pPr algn="just"/>
            <a:endParaRPr lang="es-CO" sz="1100" dirty="0">
              <a:solidFill>
                <a:prstClr val="black"/>
              </a:solidFill>
            </a:endParaRPr>
          </a:p>
          <a:p>
            <a:pPr algn="just"/>
            <a:r>
              <a:rPr lang="es-CO" sz="1100" dirty="0">
                <a:solidFill>
                  <a:prstClr val="black"/>
                </a:solidFill>
              </a:rPr>
              <a:t>La propiedad intelectual de las técnicas de análisis y los desarrollos metodológicos específicos utilizados en el desarrollo del presente proyecto son de propiedad y autoría exclusiva de Datexco Company S.A., de sus filiales o matriz.</a:t>
            </a:r>
            <a:endParaRPr lang="es-CO" sz="1100" dirty="0">
              <a:solidFill>
                <a:prstClr val="black"/>
              </a:solidFill>
            </a:endParaRPr>
          </a:p>
        </p:txBody>
      </p:sp>
      <p:sp>
        <p:nvSpPr>
          <p:cNvPr id="5" name="4 CuadroTexto"/>
          <p:cNvSpPr txBox="1"/>
          <p:nvPr/>
        </p:nvSpPr>
        <p:spPr>
          <a:xfrm>
            <a:off x="1684774" y="2283786"/>
            <a:ext cx="2074992" cy="369332"/>
          </a:xfrm>
          <a:prstGeom prst="rect">
            <a:avLst/>
          </a:prstGeom>
          <a:noFill/>
        </p:spPr>
        <p:txBody>
          <a:bodyPr wrap="none" rtlCol="0">
            <a:spAutoFit/>
          </a:bodyPr>
          <a:lstStyle/>
          <a:p>
            <a:r>
              <a:rPr lang="es-ES_tradnl" b="1" dirty="0">
                <a:solidFill>
                  <a:srgbClr val="56AA1C"/>
                </a:solidFill>
              </a:rPr>
              <a:t>5. Confidencialidad.</a:t>
            </a:r>
            <a:endParaRPr lang="es-CO" b="1" dirty="0">
              <a:solidFill>
                <a:srgbClr val="56AA1C"/>
              </a:solidFill>
            </a:endParaRPr>
          </a:p>
        </p:txBody>
      </p:sp>
      <p:sp>
        <p:nvSpPr>
          <p:cNvPr id="6" name="4 Rectángulo"/>
          <p:cNvSpPr>
            <a:spLocks noChangeArrowheads="1"/>
          </p:cNvSpPr>
          <p:nvPr/>
        </p:nvSpPr>
        <p:spPr bwMode="auto">
          <a:xfrm>
            <a:off x="2273926" y="2956182"/>
            <a:ext cx="7643866" cy="1615827"/>
          </a:xfrm>
          <a:prstGeom prst="rect">
            <a:avLst/>
          </a:prstGeom>
          <a:noFill/>
          <a:ln w="9525">
            <a:noFill/>
            <a:miter lim="800000"/>
            <a:headEnd/>
            <a:tailEnd/>
          </a:ln>
        </p:spPr>
        <p:txBody>
          <a:bodyPr wrap="square">
            <a:spAutoFit/>
          </a:bodyPr>
          <a:lstStyle/>
          <a:p>
            <a:pPr algn="just"/>
            <a:r>
              <a:rPr lang="es-CO" sz="1100" dirty="0">
                <a:solidFill>
                  <a:prstClr val="black"/>
                </a:solidFill>
              </a:rPr>
              <a:t>DATEXCO, manifiesta expresamente su compromiso (Acuerdo de Confidencialidad) de mantener estricta reserva y en confidencialidad absoluta, de toda la información aquí contenida. </a:t>
            </a:r>
          </a:p>
          <a:p>
            <a:pPr algn="just"/>
            <a:endParaRPr lang="es-CO" sz="1100" dirty="0">
              <a:solidFill>
                <a:prstClr val="black"/>
              </a:solidFill>
            </a:endParaRPr>
          </a:p>
          <a:p>
            <a:pPr algn="just"/>
            <a:r>
              <a:rPr lang="es-CO" sz="1100" dirty="0">
                <a:solidFill>
                  <a:prstClr val="black"/>
                </a:solidFill>
              </a:rPr>
              <a:t>Por acuerdo expreso o tácito o solicitud de CAJA HONOR, este informe y apartes de este serán enviados a CAJA HONOR, a través de medios electrónicos o publicada en nuestra página Web, en estos casos DATEXCO solo se hace responsable por actuaciones dolosas o negligentes. </a:t>
            </a:r>
          </a:p>
          <a:p>
            <a:pPr algn="just"/>
            <a:endParaRPr lang="es-CO" sz="1100" dirty="0">
              <a:solidFill>
                <a:prstClr val="black"/>
              </a:solidFill>
            </a:endParaRPr>
          </a:p>
          <a:p>
            <a:pPr algn="just"/>
            <a:r>
              <a:rPr lang="es-CO" sz="1100" dirty="0">
                <a:solidFill>
                  <a:prstClr val="black"/>
                </a:solidFill>
              </a:rPr>
              <a:t>Aunque no nos encontramos exentos de violaciones o intromisiones en nuestras comunicaciones o en nuestra página Web, realizamos controles y auditorias de acceso a nuestra página dentro de la mayor diligencia posible con nuestras capacidades.</a:t>
            </a:r>
            <a:endParaRPr lang="es-CO" sz="1100" dirty="0">
              <a:solidFill>
                <a:prstClr val="black"/>
              </a:solidFill>
            </a:endParaRPr>
          </a:p>
        </p:txBody>
      </p:sp>
      <p:sp>
        <p:nvSpPr>
          <p:cNvPr id="7" name="6 CuadroTexto"/>
          <p:cNvSpPr txBox="1"/>
          <p:nvPr/>
        </p:nvSpPr>
        <p:spPr>
          <a:xfrm>
            <a:off x="1684774" y="4857760"/>
            <a:ext cx="1805046" cy="369332"/>
          </a:xfrm>
          <a:prstGeom prst="rect">
            <a:avLst/>
          </a:prstGeom>
          <a:noFill/>
        </p:spPr>
        <p:txBody>
          <a:bodyPr wrap="none" rtlCol="0">
            <a:spAutoFit/>
          </a:bodyPr>
          <a:lstStyle/>
          <a:p>
            <a:r>
              <a:rPr lang="es-ES_tradnl" b="1" dirty="0">
                <a:solidFill>
                  <a:srgbClr val="56AA1C"/>
                </a:solidFill>
              </a:rPr>
              <a:t>6. Transparencia.</a:t>
            </a:r>
            <a:endParaRPr lang="es-CO" b="1" dirty="0">
              <a:solidFill>
                <a:srgbClr val="56AA1C"/>
              </a:solidFill>
            </a:endParaRPr>
          </a:p>
        </p:txBody>
      </p:sp>
      <p:sp>
        <p:nvSpPr>
          <p:cNvPr id="8" name="4 Rectángulo"/>
          <p:cNvSpPr>
            <a:spLocks noChangeArrowheads="1"/>
          </p:cNvSpPr>
          <p:nvPr/>
        </p:nvSpPr>
        <p:spPr bwMode="auto">
          <a:xfrm>
            <a:off x="2273926" y="5519550"/>
            <a:ext cx="7643866" cy="600164"/>
          </a:xfrm>
          <a:prstGeom prst="rect">
            <a:avLst/>
          </a:prstGeom>
          <a:noFill/>
          <a:ln w="9525">
            <a:noFill/>
            <a:miter lim="800000"/>
            <a:headEnd/>
            <a:tailEnd/>
          </a:ln>
        </p:spPr>
        <p:txBody>
          <a:bodyPr wrap="square">
            <a:spAutoFit/>
          </a:bodyPr>
          <a:lstStyle/>
          <a:p>
            <a:pPr algn="just"/>
            <a:r>
              <a:rPr lang="es-CO" sz="1100" dirty="0">
                <a:solidFill>
                  <a:prstClr val="black"/>
                </a:solidFill>
              </a:rPr>
              <a:t>Para DATEXCO, es fundamental, mantener procesos y procedimientos en conocimiento permanente de CAJA HONOR por esta razón, nuestra política, es invitar al cliente para que valide y participe en cualquiera de los procesos a los que la investigación ha estado expuesta.</a:t>
            </a:r>
            <a:endParaRPr lang="es-CO" sz="1100" dirty="0">
              <a:solidFill>
                <a:prstClr val="black"/>
              </a:solidFill>
            </a:endParaRPr>
          </a:p>
        </p:txBody>
      </p:sp>
    </p:spTree>
    <p:extLst>
      <p:ext uri="{BB962C8B-B14F-4D97-AF65-F5344CB8AC3E}">
        <p14:creationId xmlns:p14="http://schemas.microsoft.com/office/powerpoint/2010/main" val="37130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815084" y="2104595"/>
            <a:ext cx="6553200" cy="1541463"/>
          </a:xfrm>
          <a:prstGeom prst="rect">
            <a:avLst/>
          </a:prstGeom>
          <a:noFill/>
          <a:ln w="9525">
            <a:noFill/>
            <a:miter lim="800000"/>
            <a:headEnd/>
            <a:tailEnd/>
          </a:ln>
        </p:spPr>
        <p:txBody>
          <a:bodyPr/>
          <a:lstStyle/>
          <a:p>
            <a:pPr algn="ctr">
              <a:spcBef>
                <a:spcPct val="20000"/>
              </a:spcBef>
            </a:pPr>
            <a:r>
              <a:rPr lang="es-CO" sz="1200" dirty="0"/>
              <a:t>No es solamente un proyecto, son personas…</a:t>
            </a:r>
          </a:p>
          <a:p>
            <a:pPr algn="ctr">
              <a:spcBef>
                <a:spcPct val="20000"/>
              </a:spcBef>
            </a:pPr>
            <a:endParaRPr lang="es-CO" sz="1200" dirty="0"/>
          </a:p>
          <a:p>
            <a:pPr algn="ctr">
              <a:spcBef>
                <a:spcPct val="20000"/>
              </a:spcBef>
            </a:pPr>
            <a:r>
              <a:rPr lang="es-CO" sz="1200" dirty="0"/>
              <a:t>No es solamente información, es conocimiento…</a:t>
            </a:r>
          </a:p>
          <a:p>
            <a:pPr algn="ctr">
              <a:spcBef>
                <a:spcPct val="20000"/>
              </a:spcBef>
            </a:pPr>
            <a:r>
              <a:rPr lang="es-CO" sz="1200" dirty="0"/>
              <a:t/>
            </a:r>
            <a:br>
              <a:rPr lang="es-CO" sz="1200" dirty="0"/>
            </a:br>
            <a:r>
              <a:rPr lang="es-CO" sz="1200" dirty="0"/>
              <a:t>No es solamente un cliente, es un compromiso…</a:t>
            </a:r>
          </a:p>
          <a:p>
            <a:pPr algn="ctr">
              <a:spcBef>
                <a:spcPct val="20000"/>
              </a:spcBef>
            </a:pPr>
            <a:r>
              <a:rPr lang="es-CO" sz="1200" dirty="0"/>
              <a:t/>
            </a:r>
            <a:br>
              <a:rPr lang="es-CO" sz="1200" dirty="0"/>
            </a:br>
            <a:r>
              <a:rPr lang="es-CO" sz="1200" dirty="0"/>
              <a:t>No es solamente desempeño,  es método,  experiencia y profesionalismo.</a:t>
            </a:r>
            <a:endParaRPr lang="es-ES" sz="1200" dirty="0"/>
          </a:p>
        </p:txBody>
      </p:sp>
      <p:sp>
        <p:nvSpPr>
          <p:cNvPr id="5" name="Rectangle 3"/>
          <p:cNvSpPr txBox="1">
            <a:spLocks noChangeArrowheads="1"/>
          </p:cNvSpPr>
          <p:nvPr/>
        </p:nvSpPr>
        <p:spPr bwMode="auto">
          <a:xfrm>
            <a:off x="3485710" y="5454225"/>
            <a:ext cx="6553200" cy="504056"/>
          </a:xfrm>
          <a:prstGeom prst="rect">
            <a:avLst/>
          </a:prstGeom>
          <a:noFill/>
          <a:ln w="9525">
            <a:noFill/>
            <a:miter lim="800000"/>
            <a:headEnd/>
            <a:tailEnd/>
          </a:ln>
        </p:spPr>
        <p:txBody>
          <a:bodyPr/>
          <a:lstStyle/>
          <a:p>
            <a:pPr algn="ctr">
              <a:spcBef>
                <a:spcPct val="20000"/>
              </a:spcBef>
            </a:pPr>
            <a:r>
              <a:rPr lang="es-ES" sz="800" dirty="0">
                <a:solidFill>
                  <a:schemeClr val="tx2">
                    <a:lumMod val="60000"/>
                    <a:lumOff val="40000"/>
                  </a:schemeClr>
                </a:solidFill>
              </a:rPr>
              <a:t>O en   </a:t>
            </a:r>
            <a:r>
              <a:rPr lang="es-ES" sz="800" dirty="0">
                <a:hlinkClick r:id="rId2" tooltip="Ingrese a nuestro portal en Internet: www.datexco.com"/>
              </a:rPr>
              <a:t>www.datexco.com</a:t>
            </a:r>
            <a:endParaRPr lang="es-ES" sz="800" dirty="0"/>
          </a:p>
        </p:txBody>
      </p:sp>
      <p:pic>
        <p:nvPicPr>
          <p:cNvPr id="7" name="6 Imagen" descr="Lgc0083 (DATEXCO_LOGO_50CM).png">
            <a:hlinkClick r:id="rId2" tooltip="Visite nuestro Portal: www.datexco.com"/>
          </p:cNvPr>
          <p:cNvPicPr>
            <a:picLocks noChangeAspect="1"/>
          </p:cNvPicPr>
          <p:nvPr/>
        </p:nvPicPr>
        <p:blipFill>
          <a:blip r:embed="rId3" cstate="print"/>
          <a:stretch>
            <a:fillRect/>
          </a:stretch>
        </p:blipFill>
        <p:spPr>
          <a:xfrm>
            <a:off x="3970451" y="818711"/>
            <a:ext cx="4242466" cy="1030139"/>
          </a:xfrm>
          <a:prstGeom prst="rect">
            <a:avLst/>
          </a:prstGeom>
        </p:spPr>
      </p:pic>
      <p:pic>
        <p:nvPicPr>
          <p:cNvPr id="6" name="5 Imagen" descr="barcode.gif"/>
          <p:cNvPicPr>
            <a:picLocks noChangeAspect="1"/>
          </p:cNvPicPr>
          <p:nvPr/>
        </p:nvPicPr>
        <p:blipFill>
          <a:blip r:embed="rId4" cstate="print"/>
          <a:stretch>
            <a:fillRect/>
          </a:stretch>
        </p:blipFill>
        <p:spPr>
          <a:xfrm>
            <a:off x="3215215" y="3753147"/>
            <a:ext cx="5626090" cy="1251028"/>
          </a:xfrm>
          <a:prstGeom prst="rect">
            <a:avLst/>
          </a:prstGeom>
        </p:spPr>
      </p:pic>
      <p:pic>
        <p:nvPicPr>
          <p:cNvPr id="9" name="8 Imagen" descr="Codigo QR.png"/>
          <p:cNvPicPr>
            <a:picLocks noChangeAspect="1"/>
          </p:cNvPicPr>
          <p:nvPr/>
        </p:nvPicPr>
        <p:blipFill>
          <a:blip r:embed="rId5" cstate="print"/>
          <a:stretch>
            <a:fillRect/>
          </a:stretch>
        </p:blipFill>
        <p:spPr>
          <a:xfrm>
            <a:off x="5015880" y="5049181"/>
            <a:ext cx="2419004" cy="867751"/>
          </a:xfrm>
          <a:prstGeom prst="rect">
            <a:avLst/>
          </a:prstGeom>
        </p:spPr>
      </p:pic>
    </p:spTree>
    <p:extLst>
      <p:ext uri="{BB962C8B-B14F-4D97-AF65-F5344CB8AC3E}">
        <p14:creationId xmlns:p14="http://schemas.microsoft.com/office/powerpoint/2010/main" val="97793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091372" y="332657"/>
            <a:ext cx="1500573" cy="276999"/>
          </a:xfrm>
          <a:prstGeom prst="rect">
            <a:avLst/>
          </a:prstGeom>
          <a:noFill/>
        </p:spPr>
        <p:txBody>
          <a:bodyPr wrap="square" rtlCol="0">
            <a:spAutoFit/>
          </a:bodyPr>
          <a:lstStyle/>
          <a:p>
            <a:pPr algn="ctr"/>
            <a:r>
              <a:rPr lang="es-ES_tradnl" sz="1200" dirty="0">
                <a:solidFill>
                  <a:prstClr val="white"/>
                </a:solidFill>
              </a:rPr>
              <a:t>Metodología</a:t>
            </a:r>
            <a:endParaRPr lang="es-CO" sz="1200" dirty="0">
              <a:solidFill>
                <a:prstClr val="white"/>
              </a:solidFill>
            </a:endParaRPr>
          </a:p>
        </p:txBody>
      </p:sp>
      <p:sp>
        <p:nvSpPr>
          <p:cNvPr id="5" name="4 CuadroTexto"/>
          <p:cNvSpPr txBox="1"/>
          <p:nvPr/>
        </p:nvSpPr>
        <p:spPr>
          <a:xfrm>
            <a:off x="1689978" y="642918"/>
            <a:ext cx="2568588" cy="369332"/>
          </a:xfrm>
          <a:prstGeom prst="rect">
            <a:avLst/>
          </a:prstGeom>
          <a:noFill/>
        </p:spPr>
        <p:txBody>
          <a:bodyPr wrap="none" rtlCol="0">
            <a:spAutoFit/>
          </a:bodyPr>
          <a:lstStyle/>
          <a:p>
            <a:r>
              <a:rPr lang="es-ES_tradnl" b="1" dirty="0">
                <a:solidFill>
                  <a:srgbClr val="56AA1C"/>
                </a:solidFill>
              </a:rPr>
              <a:t>3 </a:t>
            </a:r>
            <a:r>
              <a:rPr lang="es-ES_tradnl" b="1" dirty="0">
                <a:solidFill>
                  <a:srgbClr val="56AA1C"/>
                </a:solidFill>
              </a:rPr>
              <a:t>Modelo de Satisfacción</a:t>
            </a:r>
            <a:endParaRPr lang="es-CO" b="1" dirty="0">
              <a:solidFill>
                <a:srgbClr val="56AA1C"/>
              </a:solidFill>
            </a:endParaRPr>
          </a:p>
        </p:txBody>
      </p:sp>
      <p:pic>
        <p:nvPicPr>
          <p:cNvPr id="40" name="39 Imagen" descr="Grafica.bmp"/>
          <p:cNvPicPr>
            <a:picLocks noChangeAspect="1"/>
          </p:cNvPicPr>
          <p:nvPr/>
        </p:nvPicPr>
        <p:blipFill>
          <a:blip r:embed="rId2" cstate="print"/>
          <a:stretch>
            <a:fillRect/>
          </a:stretch>
        </p:blipFill>
        <p:spPr>
          <a:xfrm>
            <a:off x="2412104" y="1773668"/>
            <a:ext cx="5857916" cy="3571611"/>
          </a:xfrm>
          <a:prstGeom prst="rect">
            <a:avLst/>
          </a:prstGeom>
        </p:spPr>
      </p:pic>
      <p:sp>
        <p:nvSpPr>
          <p:cNvPr id="43" name="Text Box 6"/>
          <p:cNvSpPr txBox="1">
            <a:spLocks noChangeArrowheads="1"/>
          </p:cNvSpPr>
          <p:nvPr/>
        </p:nvSpPr>
        <p:spPr bwMode="auto">
          <a:xfrm>
            <a:off x="6096014" y="998731"/>
            <a:ext cx="4000500" cy="461665"/>
          </a:xfrm>
          <a:prstGeom prst="rect">
            <a:avLst/>
          </a:prstGeom>
          <a:noFill/>
          <a:ln w="9525" algn="ctr">
            <a:noFill/>
            <a:miter lim="800000"/>
            <a:headEnd/>
            <a:tailEnd/>
          </a:ln>
        </p:spPr>
        <p:txBody>
          <a:bodyPr>
            <a:spAutoFit/>
          </a:bodyPr>
          <a:lstStyle/>
          <a:p>
            <a:pPr algn="ctr"/>
            <a:r>
              <a:rPr lang="es-ES" sz="1200" b="1" dirty="0">
                <a:solidFill>
                  <a:prstClr val="black"/>
                </a:solidFill>
                <a:cs typeface="Lucida Sans Unicode" pitchFamily="34" charset="0"/>
              </a:rPr>
              <a:t>ESTUDIO DE EVALUACIÓN DE LA SATISFACCIÓN DEL SERVICIO</a:t>
            </a:r>
          </a:p>
        </p:txBody>
      </p:sp>
      <p:sp>
        <p:nvSpPr>
          <p:cNvPr id="44" name="Text Box 7"/>
          <p:cNvSpPr txBox="1">
            <a:spLocks noChangeArrowheads="1"/>
          </p:cNvSpPr>
          <p:nvPr/>
        </p:nvSpPr>
        <p:spPr bwMode="auto">
          <a:xfrm>
            <a:off x="1831853" y="1248466"/>
            <a:ext cx="8656637" cy="276999"/>
          </a:xfrm>
          <a:prstGeom prst="rect">
            <a:avLst/>
          </a:prstGeom>
          <a:noFill/>
          <a:ln w="9525" algn="ctr">
            <a:noFill/>
            <a:miter lim="800000"/>
            <a:headEnd/>
            <a:tailEnd/>
          </a:ln>
        </p:spPr>
        <p:txBody>
          <a:bodyPr>
            <a:spAutoFit/>
          </a:bodyPr>
          <a:lstStyle/>
          <a:p>
            <a:pPr algn="ctr"/>
            <a:r>
              <a:rPr lang="es-ES" sz="1200" dirty="0">
                <a:solidFill>
                  <a:prstClr val="black"/>
                </a:solidFill>
                <a:cs typeface="Lucida Sans Unicode" pitchFamily="34" charset="0"/>
              </a:rPr>
              <a:t>Para comprender de una manera más clara los </a:t>
            </a:r>
            <a:r>
              <a:rPr lang="es-ES" sz="1100" dirty="0">
                <a:solidFill>
                  <a:prstClr val="black"/>
                </a:solidFill>
                <a:cs typeface="Lucida Sans Unicode" pitchFamily="34" charset="0"/>
              </a:rPr>
              <a:t>estudios</a:t>
            </a:r>
            <a:r>
              <a:rPr lang="es-ES" sz="1200" dirty="0">
                <a:solidFill>
                  <a:prstClr val="black"/>
                </a:solidFill>
                <a:cs typeface="Lucida Sans Unicode" pitchFamily="34" charset="0"/>
              </a:rPr>
              <a:t> de Satisfacción, hay que tener clara la siguiente terminología:</a:t>
            </a:r>
          </a:p>
        </p:txBody>
      </p:sp>
      <p:sp>
        <p:nvSpPr>
          <p:cNvPr id="45" name="Text Box 7"/>
          <p:cNvSpPr txBox="1">
            <a:spLocks noChangeArrowheads="1"/>
          </p:cNvSpPr>
          <p:nvPr/>
        </p:nvSpPr>
        <p:spPr bwMode="auto">
          <a:xfrm>
            <a:off x="1626286" y="1609411"/>
            <a:ext cx="1143000"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1. Promedios de Satisfacción</a:t>
            </a:r>
          </a:p>
        </p:txBody>
      </p:sp>
      <p:sp>
        <p:nvSpPr>
          <p:cNvPr id="46" name="Text Box 7"/>
          <p:cNvSpPr txBox="1">
            <a:spLocks noChangeArrowheads="1"/>
          </p:cNvSpPr>
          <p:nvPr/>
        </p:nvSpPr>
        <p:spPr bwMode="auto">
          <a:xfrm>
            <a:off x="1734104" y="5401132"/>
            <a:ext cx="1300162" cy="26161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3. Urgencias</a:t>
            </a:r>
          </a:p>
        </p:txBody>
      </p:sp>
      <p:sp>
        <p:nvSpPr>
          <p:cNvPr id="47" name="Text Box 7"/>
          <p:cNvSpPr txBox="1">
            <a:spLocks noChangeArrowheads="1"/>
          </p:cNvSpPr>
          <p:nvPr/>
        </p:nvSpPr>
        <p:spPr bwMode="auto">
          <a:xfrm>
            <a:off x="8470056" y="3047410"/>
            <a:ext cx="1300162"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2. Factores de Importancia</a:t>
            </a:r>
          </a:p>
        </p:txBody>
      </p:sp>
      <p:sp>
        <p:nvSpPr>
          <p:cNvPr id="48" name="Text Box 7"/>
          <p:cNvSpPr txBox="1">
            <a:spLocks noChangeArrowheads="1"/>
          </p:cNvSpPr>
          <p:nvPr/>
        </p:nvSpPr>
        <p:spPr bwMode="auto">
          <a:xfrm>
            <a:off x="8841532" y="1845106"/>
            <a:ext cx="1000125"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4. Índice de Satisfacción</a:t>
            </a:r>
          </a:p>
        </p:txBody>
      </p:sp>
      <p:sp>
        <p:nvSpPr>
          <p:cNvPr id="49" name="Text Box 7"/>
          <p:cNvSpPr txBox="1">
            <a:spLocks noChangeArrowheads="1"/>
          </p:cNvSpPr>
          <p:nvPr/>
        </p:nvSpPr>
        <p:spPr bwMode="auto">
          <a:xfrm>
            <a:off x="5841131" y="5416990"/>
            <a:ext cx="1300163"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5. Matriz de Desempeño</a:t>
            </a:r>
          </a:p>
        </p:txBody>
      </p:sp>
      <p:sp>
        <p:nvSpPr>
          <p:cNvPr id="50" name="49 Rectángulo redondeado"/>
          <p:cNvSpPr/>
          <p:nvPr/>
        </p:nvSpPr>
        <p:spPr>
          <a:xfrm>
            <a:off x="7555640" y="1845105"/>
            <a:ext cx="571504" cy="428628"/>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51" name="50 Rectángulo redondeado"/>
          <p:cNvSpPr/>
          <p:nvPr/>
        </p:nvSpPr>
        <p:spPr>
          <a:xfrm>
            <a:off x="3055046" y="2559485"/>
            <a:ext cx="4214842" cy="500066"/>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52" name="51 Rectángulo redondeado"/>
          <p:cNvSpPr/>
          <p:nvPr/>
        </p:nvSpPr>
        <p:spPr>
          <a:xfrm>
            <a:off x="4483806" y="3416741"/>
            <a:ext cx="3857652" cy="928694"/>
          </a:xfrm>
          <a:prstGeom prst="round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53" name="52 Rectángulo redondeado"/>
          <p:cNvSpPr/>
          <p:nvPr/>
        </p:nvSpPr>
        <p:spPr>
          <a:xfrm>
            <a:off x="3066396" y="4738486"/>
            <a:ext cx="5096608" cy="392859"/>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cxnSp>
        <p:nvCxnSpPr>
          <p:cNvPr id="54" name="64 Conector recto de flecha"/>
          <p:cNvCxnSpPr>
            <a:cxnSpLocks noChangeShapeType="1"/>
          </p:cNvCxnSpPr>
          <p:nvPr/>
        </p:nvCxnSpPr>
        <p:spPr bwMode="auto">
          <a:xfrm>
            <a:off x="7127006" y="5588440"/>
            <a:ext cx="1343025" cy="1587"/>
          </a:xfrm>
          <a:prstGeom prst="straightConnector1">
            <a:avLst/>
          </a:prstGeom>
          <a:noFill/>
          <a:ln w="9525">
            <a:solidFill>
              <a:schemeClr val="tx1">
                <a:lumMod val="65000"/>
                <a:lumOff val="35000"/>
              </a:schemeClr>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55" name="54 Forma"/>
          <p:cNvCxnSpPr>
            <a:stCxn id="45" idx="2"/>
            <a:endCxn id="51" idx="1"/>
          </p:cNvCxnSpPr>
          <p:nvPr/>
        </p:nvCxnSpPr>
        <p:spPr>
          <a:xfrm rot="16200000" flipH="1">
            <a:off x="2241807" y="1996277"/>
            <a:ext cx="769221" cy="857260"/>
          </a:xfrm>
          <a:prstGeom prst="bentConnector2">
            <a:avLst/>
          </a:prstGeom>
          <a:ln>
            <a:solidFill>
              <a:schemeClr val="tx1">
                <a:lumMod val="65000"/>
                <a:lumOff val="3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6" name="55 Forma"/>
          <p:cNvCxnSpPr>
            <a:stCxn id="47" idx="2"/>
            <a:endCxn id="52" idx="3"/>
          </p:cNvCxnSpPr>
          <p:nvPr/>
        </p:nvCxnSpPr>
        <p:spPr>
          <a:xfrm rot="5400000">
            <a:off x="8529402" y="3290354"/>
            <a:ext cx="402792" cy="778679"/>
          </a:xfrm>
          <a:prstGeom prst="bentConnector2">
            <a:avLst/>
          </a:prstGeom>
          <a:ln>
            <a:solidFill>
              <a:schemeClr val="tx1">
                <a:lumMod val="65000"/>
                <a:lumOff val="3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7" name="45 Forma"/>
          <p:cNvCxnSpPr>
            <a:stCxn id="48" idx="1"/>
            <a:endCxn id="50" idx="3"/>
          </p:cNvCxnSpPr>
          <p:nvPr/>
        </p:nvCxnSpPr>
        <p:spPr>
          <a:xfrm rot="10800000">
            <a:off x="8127146" y="2059419"/>
            <a:ext cx="714387" cy="1130"/>
          </a:xfrm>
          <a:prstGeom prst="bentConnector3">
            <a:avLst>
              <a:gd name="adj1" fmla="val 50000"/>
            </a:avLst>
          </a:prstGeom>
          <a:ln>
            <a:solidFill>
              <a:schemeClr val="tx1">
                <a:lumMod val="65000"/>
                <a:lumOff val="35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8" name="57 Forma"/>
          <p:cNvCxnSpPr>
            <a:stCxn id="46" idx="0"/>
            <a:endCxn id="53" idx="1"/>
          </p:cNvCxnSpPr>
          <p:nvPr/>
        </p:nvCxnSpPr>
        <p:spPr>
          <a:xfrm rot="5400000" flipH="1" flipV="1">
            <a:off x="2492183" y="4826920"/>
            <a:ext cx="466217" cy="682211"/>
          </a:xfrm>
          <a:prstGeom prst="bentConnector2">
            <a:avLst/>
          </a:prstGeom>
          <a:ln>
            <a:solidFill>
              <a:schemeClr val="tx1">
                <a:lumMod val="65000"/>
                <a:lumOff val="35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21 Rectángulo"/>
          <p:cNvSpPr/>
          <p:nvPr/>
        </p:nvSpPr>
        <p:spPr>
          <a:xfrm>
            <a:off x="2983608" y="4567687"/>
            <a:ext cx="71438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29 Rectángulo"/>
          <p:cNvSpPr/>
          <p:nvPr/>
        </p:nvSpPr>
        <p:spPr>
          <a:xfrm>
            <a:off x="4483806" y="4572449"/>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30 Rectángulo"/>
          <p:cNvSpPr/>
          <p:nvPr/>
        </p:nvSpPr>
        <p:spPr>
          <a:xfrm>
            <a:off x="6198318" y="4572449"/>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25" name="Picture 2"/>
          <p:cNvPicPr>
            <a:picLocks noChangeAspect="1" noChangeArrowheads="1"/>
          </p:cNvPicPr>
          <p:nvPr/>
        </p:nvPicPr>
        <p:blipFill>
          <a:blip r:embed="rId3" cstate="print"/>
          <a:srcRect/>
          <a:stretch>
            <a:fillRect/>
          </a:stretch>
        </p:blipFill>
        <p:spPr bwMode="auto">
          <a:xfrm>
            <a:off x="8456605" y="4078135"/>
            <a:ext cx="2062764" cy="2005753"/>
          </a:xfrm>
          <a:prstGeom prst="rect">
            <a:avLst/>
          </a:prstGeom>
          <a:noFill/>
          <a:ln w="9525">
            <a:noFill/>
            <a:miter lim="800000"/>
            <a:headEnd/>
            <a:tailEnd/>
          </a:ln>
          <a:effectLst/>
        </p:spPr>
      </p:pic>
    </p:spTree>
    <p:extLst>
      <p:ext uri="{BB962C8B-B14F-4D97-AF65-F5344CB8AC3E}">
        <p14:creationId xmlns:p14="http://schemas.microsoft.com/office/powerpoint/2010/main" val="372968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091372" y="332657"/>
            <a:ext cx="1500573" cy="276999"/>
          </a:xfrm>
          <a:prstGeom prst="rect">
            <a:avLst/>
          </a:prstGeom>
          <a:noFill/>
        </p:spPr>
        <p:txBody>
          <a:bodyPr wrap="square" rtlCol="0">
            <a:spAutoFit/>
          </a:bodyPr>
          <a:lstStyle/>
          <a:p>
            <a:pPr algn="ctr"/>
            <a:r>
              <a:rPr lang="es-ES_tradnl" sz="1200" dirty="0">
                <a:solidFill>
                  <a:prstClr val="white"/>
                </a:solidFill>
              </a:rPr>
              <a:t>Metodología</a:t>
            </a:r>
            <a:endParaRPr lang="es-CO" sz="1200" dirty="0">
              <a:solidFill>
                <a:prstClr val="white"/>
              </a:solidFill>
            </a:endParaRPr>
          </a:p>
        </p:txBody>
      </p:sp>
      <p:sp>
        <p:nvSpPr>
          <p:cNvPr id="5" name="4 CuadroTexto"/>
          <p:cNvSpPr txBox="1"/>
          <p:nvPr/>
        </p:nvSpPr>
        <p:spPr>
          <a:xfrm>
            <a:off x="1689978" y="642918"/>
            <a:ext cx="2629502" cy="369332"/>
          </a:xfrm>
          <a:prstGeom prst="rect">
            <a:avLst/>
          </a:prstGeom>
          <a:noFill/>
        </p:spPr>
        <p:txBody>
          <a:bodyPr wrap="none" rtlCol="0">
            <a:spAutoFit/>
          </a:bodyPr>
          <a:lstStyle/>
          <a:p>
            <a:r>
              <a:rPr lang="es-ES_tradnl" b="1" dirty="0">
                <a:solidFill>
                  <a:srgbClr val="56AA1C"/>
                </a:solidFill>
              </a:rPr>
              <a:t>3</a:t>
            </a:r>
            <a:r>
              <a:rPr lang="es-ES_tradnl" b="1" dirty="0">
                <a:solidFill>
                  <a:srgbClr val="56AA1C"/>
                </a:solidFill>
              </a:rPr>
              <a:t>. </a:t>
            </a:r>
            <a:r>
              <a:rPr lang="es-ES_tradnl" b="1" dirty="0">
                <a:solidFill>
                  <a:srgbClr val="56AA1C"/>
                </a:solidFill>
              </a:rPr>
              <a:t>Modelo de Satisfacción</a:t>
            </a:r>
            <a:endParaRPr lang="es-CO" b="1" dirty="0">
              <a:solidFill>
                <a:srgbClr val="56AA1C"/>
              </a:solidFill>
            </a:endParaRPr>
          </a:p>
        </p:txBody>
      </p:sp>
      <p:pic>
        <p:nvPicPr>
          <p:cNvPr id="22" name="21 Imagen" descr="Grafica.bmp"/>
          <p:cNvPicPr>
            <a:picLocks noChangeAspect="1"/>
          </p:cNvPicPr>
          <p:nvPr/>
        </p:nvPicPr>
        <p:blipFill>
          <a:blip r:embed="rId2" cstate="print"/>
          <a:stretch>
            <a:fillRect/>
          </a:stretch>
        </p:blipFill>
        <p:spPr>
          <a:xfrm>
            <a:off x="2024034" y="2714910"/>
            <a:ext cx="5857916" cy="3571611"/>
          </a:xfrm>
          <a:prstGeom prst="rect">
            <a:avLst/>
          </a:prstGeom>
        </p:spPr>
      </p:pic>
      <p:sp>
        <p:nvSpPr>
          <p:cNvPr id="23" name="Text Box 7"/>
          <p:cNvSpPr txBox="1">
            <a:spLocks noChangeArrowheads="1"/>
          </p:cNvSpPr>
          <p:nvPr/>
        </p:nvSpPr>
        <p:spPr bwMode="auto">
          <a:xfrm>
            <a:off x="2162366" y="1118302"/>
            <a:ext cx="1298575"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s-ES" sz="1100" dirty="0">
                <a:solidFill>
                  <a:prstClr val="black"/>
                </a:solidFill>
              </a:rPr>
              <a:t>1. Promedios de Satisfacción</a:t>
            </a:r>
          </a:p>
        </p:txBody>
      </p:sp>
      <p:sp>
        <p:nvSpPr>
          <p:cNvPr id="24" name="Text Box 7"/>
          <p:cNvSpPr txBox="1">
            <a:spLocks noChangeArrowheads="1"/>
          </p:cNvSpPr>
          <p:nvPr/>
        </p:nvSpPr>
        <p:spPr bwMode="auto">
          <a:xfrm>
            <a:off x="5705491" y="1549720"/>
            <a:ext cx="3707105" cy="430887"/>
          </a:xfrm>
          <a:prstGeom prst="rect">
            <a:avLst/>
          </a:prstGeom>
          <a:noFill/>
          <a:ln w="9525" algn="ctr">
            <a:noFill/>
            <a:miter lim="800000"/>
            <a:headEnd/>
            <a:tailEnd/>
          </a:ln>
        </p:spPr>
        <p:txBody>
          <a:bodyPr wrap="square">
            <a:spAutoFit/>
          </a:bodyPr>
          <a:lstStyle/>
          <a:p>
            <a:pPr algn="ctr"/>
            <a:r>
              <a:rPr lang="es-ES" sz="1100" dirty="0">
                <a:solidFill>
                  <a:prstClr val="black"/>
                </a:solidFill>
                <a:cs typeface="Lucida Sans Unicode" pitchFamily="34" charset="0"/>
              </a:rPr>
              <a:t>Suma de calificaciones de satisfacción General, del Proceso o del Atributo.</a:t>
            </a:r>
          </a:p>
        </p:txBody>
      </p:sp>
      <p:cxnSp>
        <p:nvCxnSpPr>
          <p:cNvPr id="25" name="11 Conector recto"/>
          <p:cNvCxnSpPr>
            <a:cxnSpLocks noChangeShapeType="1"/>
          </p:cNvCxnSpPr>
          <p:nvPr/>
        </p:nvCxnSpPr>
        <p:spPr bwMode="auto">
          <a:xfrm>
            <a:off x="5302276" y="1998983"/>
            <a:ext cx="4508500" cy="1587"/>
          </a:xfrm>
          <a:prstGeom prst="line">
            <a:avLst/>
          </a:prstGeom>
          <a:noFill/>
          <a:ln w="9525" algn="ctr">
            <a:solidFill>
              <a:schemeClr val="tx1"/>
            </a:solidFill>
            <a:round/>
            <a:headEnd/>
            <a:tailEnd/>
          </a:ln>
        </p:spPr>
      </p:cxnSp>
      <p:sp>
        <p:nvSpPr>
          <p:cNvPr id="26" name="Text Box 7"/>
          <p:cNvSpPr txBox="1">
            <a:spLocks noChangeArrowheads="1"/>
          </p:cNvSpPr>
          <p:nvPr/>
        </p:nvSpPr>
        <p:spPr bwMode="auto">
          <a:xfrm>
            <a:off x="5457852" y="2024382"/>
            <a:ext cx="4348163" cy="261610"/>
          </a:xfrm>
          <a:prstGeom prst="rect">
            <a:avLst/>
          </a:prstGeom>
          <a:noFill/>
          <a:ln w="9525" algn="ctr">
            <a:noFill/>
            <a:miter lim="800000"/>
            <a:headEnd/>
            <a:tailEnd/>
          </a:ln>
        </p:spPr>
        <p:txBody>
          <a:bodyPr>
            <a:spAutoFit/>
          </a:bodyPr>
          <a:lstStyle/>
          <a:p>
            <a:pPr algn="ctr"/>
            <a:r>
              <a:rPr lang="es-ES" sz="1100" dirty="0">
                <a:solidFill>
                  <a:prstClr val="black"/>
                </a:solidFill>
                <a:cs typeface="Lucida Sans Unicode" pitchFamily="34" charset="0"/>
              </a:rPr>
              <a:t>Total de personas que contestaron a esa pregunta.</a:t>
            </a:r>
          </a:p>
        </p:txBody>
      </p:sp>
      <p:sp>
        <p:nvSpPr>
          <p:cNvPr id="27" name="Text Box 7"/>
          <p:cNvSpPr txBox="1">
            <a:spLocks noChangeArrowheads="1"/>
          </p:cNvSpPr>
          <p:nvPr/>
        </p:nvSpPr>
        <p:spPr bwMode="auto">
          <a:xfrm>
            <a:off x="3498173" y="1809683"/>
            <a:ext cx="1328489" cy="430887"/>
          </a:xfrm>
          <a:prstGeom prst="rect">
            <a:avLst/>
          </a:prstGeom>
          <a:noFill/>
          <a:ln w="9525" algn="ctr">
            <a:noFill/>
            <a:miter lim="800000"/>
            <a:headEnd/>
            <a:tailEnd/>
          </a:ln>
        </p:spPr>
        <p:txBody>
          <a:bodyPr wrap="square">
            <a:spAutoFit/>
          </a:bodyPr>
          <a:lstStyle/>
          <a:p>
            <a:pPr algn="ctr"/>
            <a:r>
              <a:rPr lang="es-ES" sz="1100" dirty="0">
                <a:solidFill>
                  <a:prstClr val="black"/>
                </a:solidFill>
                <a:cs typeface="Lucida Sans Unicode" pitchFamily="34" charset="0"/>
              </a:rPr>
              <a:t>El Promedio de Satisfacción es</a:t>
            </a:r>
          </a:p>
        </p:txBody>
      </p:sp>
      <p:sp>
        <p:nvSpPr>
          <p:cNvPr id="28" name="Text Box 7"/>
          <p:cNvSpPr txBox="1">
            <a:spLocks noChangeArrowheads="1"/>
          </p:cNvSpPr>
          <p:nvPr/>
        </p:nvSpPr>
        <p:spPr bwMode="auto">
          <a:xfrm>
            <a:off x="2088134" y="2389128"/>
            <a:ext cx="2135659" cy="274637"/>
          </a:xfrm>
          <a:prstGeom prst="rect">
            <a:avLst/>
          </a:prstGeom>
          <a:noFill/>
          <a:ln w="9525" algn="ctr">
            <a:noFill/>
            <a:miter lim="800000"/>
            <a:headEnd/>
            <a:tailEnd/>
          </a:ln>
        </p:spPr>
        <p:txBody>
          <a:bodyPr wrap="square">
            <a:spAutoFit/>
          </a:bodyPr>
          <a:lstStyle/>
          <a:p>
            <a:pPr algn="just"/>
            <a:r>
              <a:rPr lang="es-ES" sz="1200" b="1" dirty="0">
                <a:solidFill>
                  <a:prstClr val="black"/>
                </a:solidFill>
                <a:cs typeface="Lucida Sans Unicode" pitchFamily="34" charset="0"/>
              </a:rPr>
              <a:t>Gráficamente se ubica: </a:t>
            </a:r>
          </a:p>
        </p:txBody>
      </p:sp>
      <p:sp>
        <p:nvSpPr>
          <p:cNvPr id="29" name="Line 20"/>
          <p:cNvSpPr>
            <a:spLocks noChangeShapeType="1"/>
          </p:cNvSpPr>
          <p:nvPr/>
        </p:nvSpPr>
        <p:spPr bwMode="auto">
          <a:xfrm>
            <a:off x="4079776" y="2564904"/>
            <a:ext cx="349250" cy="255588"/>
          </a:xfrm>
          <a:prstGeom prst="line">
            <a:avLst/>
          </a:prstGeom>
          <a:noFill/>
          <a:ln w="9525">
            <a:solidFill>
              <a:schemeClr val="tx1">
                <a:lumMod val="65000"/>
                <a:lumOff val="35000"/>
              </a:schemeClr>
            </a:solidFill>
            <a:round/>
            <a:headEnd/>
            <a:tailEnd type="triangle" w="med" len="med"/>
          </a:ln>
        </p:spPr>
        <p:txBody>
          <a:bodyPr/>
          <a:lstStyle/>
          <a:p>
            <a:endParaRPr lang="es-ES" dirty="0">
              <a:solidFill>
                <a:prstClr val="black"/>
              </a:solidFill>
            </a:endParaRPr>
          </a:p>
        </p:txBody>
      </p:sp>
      <p:sp>
        <p:nvSpPr>
          <p:cNvPr id="30" name="Text Box 7"/>
          <p:cNvSpPr txBox="1">
            <a:spLocks noChangeArrowheads="1"/>
          </p:cNvSpPr>
          <p:nvPr/>
        </p:nvSpPr>
        <p:spPr bwMode="auto">
          <a:xfrm>
            <a:off x="8112224" y="4077073"/>
            <a:ext cx="2448272"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1100" dirty="0">
                <a:solidFill>
                  <a:prstClr val="black"/>
                </a:solidFill>
              </a:rPr>
              <a:t>Interpretación: Es el valor central de las calificaciones dadas a un servicio.</a:t>
            </a:r>
          </a:p>
        </p:txBody>
      </p:sp>
      <p:sp>
        <p:nvSpPr>
          <p:cNvPr id="31" name="Text Box 7"/>
          <p:cNvSpPr txBox="1">
            <a:spLocks noChangeArrowheads="1"/>
          </p:cNvSpPr>
          <p:nvPr/>
        </p:nvSpPr>
        <p:spPr bwMode="auto">
          <a:xfrm>
            <a:off x="2194834" y="1914458"/>
            <a:ext cx="1249362" cy="276225"/>
          </a:xfrm>
          <a:prstGeom prst="rect">
            <a:avLst/>
          </a:prstGeom>
          <a:noFill/>
          <a:ln w="9525" algn="ctr">
            <a:noFill/>
            <a:miter lim="800000"/>
            <a:headEnd/>
            <a:tailEnd/>
          </a:ln>
        </p:spPr>
        <p:txBody>
          <a:bodyPr>
            <a:spAutoFit/>
          </a:bodyPr>
          <a:lstStyle/>
          <a:p>
            <a:pPr algn="just"/>
            <a:r>
              <a:rPr lang="es-ES" sz="1200" b="1" dirty="0">
                <a:solidFill>
                  <a:prstClr val="black"/>
                </a:solidFill>
                <a:cs typeface="Lucida Sans Unicode" pitchFamily="34" charset="0"/>
              </a:rPr>
              <a:t>Construcción</a:t>
            </a:r>
            <a:r>
              <a:rPr lang="es-ES" sz="1200" b="1" dirty="0">
                <a:solidFill>
                  <a:prstClr val="black"/>
                </a:solidFill>
                <a:latin typeface="Lucida Sans Unicode" pitchFamily="34" charset="0"/>
                <a:cs typeface="Lucida Sans Unicode" pitchFamily="34" charset="0"/>
              </a:rPr>
              <a:t>:</a:t>
            </a:r>
          </a:p>
        </p:txBody>
      </p:sp>
      <p:sp>
        <p:nvSpPr>
          <p:cNvPr id="32" name="31 Igual que"/>
          <p:cNvSpPr/>
          <p:nvPr/>
        </p:nvSpPr>
        <p:spPr>
          <a:xfrm>
            <a:off x="4682645" y="1827092"/>
            <a:ext cx="554360" cy="360040"/>
          </a:xfrm>
          <a:prstGeom prst="mathEqual">
            <a:avLst/>
          </a:prstGeom>
          <a:solidFill>
            <a:schemeClr val="bg1">
              <a:lumMod val="50000"/>
            </a:schemeClr>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black"/>
              </a:solidFill>
            </a:endParaRPr>
          </a:p>
        </p:txBody>
      </p:sp>
      <p:sp>
        <p:nvSpPr>
          <p:cNvPr id="33" name="32 Rectángulo redondeado"/>
          <p:cNvSpPr/>
          <p:nvPr/>
        </p:nvSpPr>
        <p:spPr>
          <a:xfrm>
            <a:off x="2595538" y="3568456"/>
            <a:ext cx="4214842" cy="503486"/>
          </a:xfrm>
          <a:prstGeom prst="round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16" name="15 Rectángulo"/>
          <p:cNvSpPr/>
          <p:nvPr/>
        </p:nvSpPr>
        <p:spPr>
          <a:xfrm>
            <a:off x="2666976" y="5580078"/>
            <a:ext cx="71438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7" name="16 Rectángulo"/>
          <p:cNvSpPr/>
          <p:nvPr/>
        </p:nvSpPr>
        <p:spPr>
          <a:xfrm>
            <a:off x="4167174" y="5584840"/>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8" name="17 Rectángulo"/>
          <p:cNvSpPr/>
          <p:nvPr/>
        </p:nvSpPr>
        <p:spPr>
          <a:xfrm>
            <a:off x="5881686" y="5584840"/>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4012678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Tabla"/>
          <p:cNvGraphicFramePr>
            <a:graphicFrameLocks noGrp="1"/>
          </p:cNvGraphicFramePr>
          <p:nvPr>
            <p:extLst/>
          </p:nvPr>
        </p:nvGraphicFramePr>
        <p:xfrm>
          <a:off x="2174925" y="4000504"/>
          <a:ext cx="3384943" cy="857256"/>
        </p:xfrm>
        <a:graphic>
          <a:graphicData uri="http://schemas.openxmlformats.org/drawingml/2006/table">
            <a:tbl>
              <a:tblPr/>
              <a:tblGrid>
                <a:gridCol w="1627928"/>
                <a:gridCol w="1757015"/>
              </a:tblGrid>
              <a:tr h="251002">
                <a:tc>
                  <a:txBody>
                    <a:bodyPr/>
                    <a:lstStyle/>
                    <a:p>
                      <a:pPr algn="ctr" rtl="0" fontAlgn="ctr"/>
                      <a:r>
                        <a:rPr lang="es-ES" sz="1300" b="1" i="0" u="none" strike="noStrike" dirty="0">
                          <a:solidFill>
                            <a:srgbClr val="FFFFFF"/>
                          </a:solidFill>
                          <a:latin typeface="New Cicle"/>
                        </a:rPr>
                        <a:t>Regla </a:t>
                      </a:r>
                    </a:p>
                  </a:txBody>
                  <a:tcPr marL="11156" marR="11156" marT="11156" marB="0" anchor="ctr">
                    <a:lnL w="12700" cap="flat" cmpd="sng" algn="ctr">
                      <a:solidFill>
                        <a:srgbClr val="5A5A5A"/>
                      </a:solidFill>
                      <a:prstDash val="solid"/>
                      <a:round/>
                      <a:headEnd type="none" w="med" len="med"/>
                      <a:tailEnd type="none" w="med" len="med"/>
                    </a:lnL>
                    <a:lnR>
                      <a:noFill/>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7F7F7F"/>
                    </a:solidFill>
                  </a:tcPr>
                </a:tc>
                <a:tc>
                  <a:txBody>
                    <a:bodyPr/>
                    <a:lstStyle/>
                    <a:p>
                      <a:pPr algn="ctr" rtl="0" fontAlgn="ctr"/>
                      <a:r>
                        <a:rPr lang="es-ES" sz="1300" b="1" i="0" u="none" strike="noStrike" dirty="0">
                          <a:solidFill>
                            <a:srgbClr val="FFFFFF"/>
                          </a:solidFill>
                          <a:latin typeface="New Cicle"/>
                        </a:rPr>
                        <a:t>Nivel de Importancia </a:t>
                      </a:r>
                    </a:p>
                  </a:txBody>
                  <a:tcPr marL="11156" marR="11156" marT="11156" marB="0" anchor="ctr">
                    <a:lnL>
                      <a:noFill/>
                    </a:lnL>
                    <a:lnR w="12700" cap="flat" cmpd="sng" algn="ctr">
                      <a:solidFill>
                        <a:srgbClr val="5A5A5A"/>
                      </a:solid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7F7F7F"/>
                    </a:solidFill>
                  </a:tcPr>
                </a:tc>
              </a:tr>
              <a:tr h="329886">
                <a:tc>
                  <a:txBody>
                    <a:bodyPr/>
                    <a:lstStyle/>
                    <a:p>
                      <a:pPr algn="ctr" rtl="0" fontAlgn="ctr"/>
                      <a:r>
                        <a:rPr lang="es-ES" sz="1300" b="0" i="0" u="none" strike="noStrike">
                          <a:solidFill>
                            <a:srgbClr val="000000"/>
                          </a:solidFill>
                          <a:latin typeface="New Cicle"/>
                        </a:rPr>
                        <a:t>Si X(i) &gt; = </a:t>
                      </a:r>
                    </a:p>
                  </a:txBody>
                  <a:tcPr marL="11156" marR="11156" marT="11156" marB="0" anchor="ctr">
                    <a:lnL w="12700" cap="flat" cmpd="sng" algn="ctr">
                      <a:solidFill>
                        <a:srgbClr val="5A5A5A"/>
                      </a:solidFill>
                      <a:prstDash val="solid"/>
                      <a:round/>
                      <a:headEnd type="none" w="med" len="med"/>
                      <a:tailEnd type="none" w="med" len="med"/>
                    </a:lnL>
                    <a:lnR>
                      <a:noFill/>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F2F2F2"/>
                    </a:solidFill>
                  </a:tcPr>
                </a:tc>
                <a:tc>
                  <a:txBody>
                    <a:bodyPr/>
                    <a:lstStyle/>
                    <a:p>
                      <a:pPr algn="ctr" rtl="0" fontAlgn="ctr"/>
                      <a:r>
                        <a:rPr lang="es-ES" sz="1300" b="0" i="0" u="none" strike="noStrike" dirty="0">
                          <a:solidFill>
                            <a:srgbClr val="000000"/>
                          </a:solidFill>
                          <a:latin typeface="New Cicle"/>
                        </a:rPr>
                        <a:t>Alto </a:t>
                      </a:r>
                    </a:p>
                  </a:txBody>
                  <a:tcPr marL="11156" marR="11156" marT="11156" marB="0" anchor="ctr">
                    <a:lnL>
                      <a:noFill/>
                    </a:lnL>
                    <a:lnR w="12700" cap="flat" cmpd="sng" algn="ctr">
                      <a:solidFill>
                        <a:srgbClr val="5A5A5A"/>
                      </a:solid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F2F2F2"/>
                    </a:solidFill>
                  </a:tcPr>
                </a:tc>
              </a:tr>
              <a:tr h="276368">
                <a:tc>
                  <a:txBody>
                    <a:bodyPr/>
                    <a:lstStyle/>
                    <a:p>
                      <a:pPr algn="ctr" rtl="0" fontAlgn="ctr"/>
                      <a:r>
                        <a:rPr lang="es-ES" sz="1300" b="0" i="0" u="none" strike="noStrike">
                          <a:solidFill>
                            <a:srgbClr val="000000"/>
                          </a:solidFill>
                          <a:latin typeface="New Cicle"/>
                        </a:rPr>
                        <a:t>Si X(i) &lt; </a:t>
                      </a:r>
                    </a:p>
                  </a:txBody>
                  <a:tcPr marL="11156" marR="11156" marT="11156" marB="0" anchor="ctr">
                    <a:lnL w="12700" cap="flat" cmpd="sng" algn="ctr">
                      <a:solidFill>
                        <a:srgbClr val="5A5A5A"/>
                      </a:solidFill>
                      <a:prstDash val="solid"/>
                      <a:round/>
                      <a:headEnd type="none" w="med" len="med"/>
                      <a:tailEnd type="none" w="med" len="med"/>
                    </a:lnL>
                    <a:lnR>
                      <a:noFill/>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tcPr>
                </a:tc>
                <a:tc>
                  <a:txBody>
                    <a:bodyPr/>
                    <a:lstStyle/>
                    <a:p>
                      <a:pPr algn="ctr" rtl="0" fontAlgn="ctr"/>
                      <a:r>
                        <a:rPr lang="es-ES" sz="1300" b="0" i="0" u="none" strike="noStrike" dirty="0">
                          <a:solidFill>
                            <a:srgbClr val="000000"/>
                          </a:solidFill>
                          <a:latin typeface="New Cicle"/>
                        </a:rPr>
                        <a:t>Bajo </a:t>
                      </a:r>
                    </a:p>
                  </a:txBody>
                  <a:tcPr marL="11156" marR="11156" marT="11156" marB="0" anchor="ctr">
                    <a:lnL>
                      <a:noFill/>
                    </a:lnL>
                    <a:lnR w="12700" cap="flat" cmpd="sng" algn="ctr">
                      <a:solidFill>
                        <a:srgbClr val="5A5A5A"/>
                      </a:solid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tcPr>
                </a:tc>
              </a:tr>
            </a:tbl>
          </a:graphicData>
        </a:graphic>
      </p:graphicFrame>
      <p:pic>
        <p:nvPicPr>
          <p:cNvPr id="2" name="1 Imagen" descr="Grafica.bmp"/>
          <p:cNvPicPr>
            <a:picLocks noChangeAspect="1"/>
          </p:cNvPicPr>
          <p:nvPr/>
        </p:nvPicPr>
        <p:blipFill>
          <a:blip r:embed="rId2" cstate="print"/>
          <a:stretch>
            <a:fillRect/>
          </a:stretch>
        </p:blipFill>
        <p:spPr>
          <a:xfrm>
            <a:off x="6096001" y="1785926"/>
            <a:ext cx="4335209" cy="2643206"/>
          </a:xfrm>
          <a:prstGeom prst="rect">
            <a:avLst/>
          </a:prstGeom>
        </p:spPr>
      </p:pic>
      <p:sp>
        <p:nvSpPr>
          <p:cNvPr id="3" name="Text Box 7"/>
          <p:cNvSpPr txBox="1">
            <a:spLocks noChangeArrowheads="1"/>
          </p:cNvSpPr>
          <p:nvPr/>
        </p:nvSpPr>
        <p:spPr bwMode="auto">
          <a:xfrm>
            <a:off x="1738314" y="1648267"/>
            <a:ext cx="4357687" cy="2292935"/>
          </a:xfrm>
          <a:prstGeom prst="rect">
            <a:avLst/>
          </a:prstGeom>
          <a:noFill/>
          <a:ln w="9525" algn="ctr">
            <a:noFill/>
            <a:miter lim="800000"/>
            <a:headEnd/>
            <a:tailEnd/>
          </a:ln>
        </p:spPr>
        <p:txBody>
          <a:bodyPr>
            <a:spAutoFit/>
          </a:bodyPr>
          <a:lstStyle/>
          <a:p>
            <a:pPr algn="just"/>
            <a:r>
              <a:rPr lang="es-ES" sz="1100" b="1" dirty="0">
                <a:solidFill>
                  <a:prstClr val="black"/>
                </a:solidFill>
                <a:cs typeface="Lucida Sans Unicode" pitchFamily="34" charset="0"/>
              </a:rPr>
              <a:t>Construcción:</a:t>
            </a:r>
            <a:r>
              <a:rPr lang="es-ES" sz="1100" dirty="0">
                <a:solidFill>
                  <a:prstClr val="black"/>
                </a:solidFill>
                <a:cs typeface="Lucida Sans Unicode" pitchFamily="34" charset="0"/>
              </a:rPr>
              <a:t> Se calculan las correlaciones evaluadas por el </a:t>
            </a:r>
            <a:r>
              <a:rPr lang="es-ES" sz="1100" i="1" dirty="0">
                <a:solidFill>
                  <a:prstClr val="black"/>
                </a:solidFill>
                <a:cs typeface="Lucida Sans Unicode" pitchFamily="34" charset="0"/>
              </a:rPr>
              <a:t>Tau de Kendall </a:t>
            </a:r>
            <a:r>
              <a:rPr lang="es-ES" sz="1100" dirty="0">
                <a:solidFill>
                  <a:prstClr val="black"/>
                </a:solidFill>
                <a:cs typeface="Lucida Sans Unicode" pitchFamily="34" charset="0"/>
              </a:rPr>
              <a:t>entre las calificaciones obtenidas para la satisfacción general de cada proceso y las calificaciones obtenidas para cada Atributo.</a:t>
            </a:r>
          </a:p>
          <a:p>
            <a:pPr algn="just"/>
            <a:endParaRPr lang="es-ES" sz="1100" dirty="0">
              <a:solidFill>
                <a:prstClr val="black"/>
              </a:solidFill>
              <a:cs typeface="Lucida Sans Unicode" pitchFamily="34" charset="0"/>
            </a:endParaRPr>
          </a:p>
          <a:p>
            <a:pPr algn="just"/>
            <a:r>
              <a:rPr lang="es-ES" sz="1100" dirty="0">
                <a:solidFill>
                  <a:prstClr val="black"/>
                </a:solidFill>
                <a:cs typeface="Lucida Sans Unicode" pitchFamily="34" charset="0"/>
              </a:rPr>
              <a:t>En el caso en que las correlaciones sean negativas se tomará el valor cero (0) para el cálculo del método.</a:t>
            </a:r>
          </a:p>
          <a:p>
            <a:pPr algn="just"/>
            <a:endParaRPr lang="es-ES" sz="1100" dirty="0">
              <a:solidFill>
                <a:prstClr val="black"/>
              </a:solidFill>
              <a:cs typeface="Lucida Sans Unicode" pitchFamily="34" charset="0"/>
            </a:endParaRPr>
          </a:p>
          <a:p>
            <a:pPr algn="just"/>
            <a:r>
              <a:rPr lang="es-ES" sz="1100" dirty="0">
                <a:solidFill>
                  <a:prstClr val="black"/>
                </a:solidFill>
                <a:cs typeface="Lucida Sans Unicode" pitchFamily="34" charset="0"/>
              </a:rPr>
              <a:t>Se calcula el </a:t>
            </a:r>
            <a:r>
              <a:rPr lang="es-ES" sz="1100" b="1" dirty="0">
                <a:solidFill>
                  <a:prstClr val="black"/>
                </a:solidFill>
                <a:cs typeface="Lucida Sans Unicode" pitchFamily="34" charset="0"/>
              </a:rPr>
              <a:t>promedio de las Correlaciones</a:t>
            </a:r>
            <a:r>
              <a:rPr lang="es-ES" sz="1100" dirty="0">
                <a:solidFill>
                  <a:prstClr val="black"/>
                </a:solidFill>
                <a:cs typeface="Lucida Sans Unicode" pitchFamily="34" charset="0"/>
              </a:rPr>
              <a:t> (Factores de Importancia) calculados tanto por proceso como por Atributo.</a:t>
            </a:r>
          </a:p>
          <a:p>
            <a:pPr algn="just"/>
            <a:endParaRPr lang="es-ES" sz="1100" dirty="0">
              <a:solidFill>
                <a:prstClr val="black"/>
              </a:solidFill>
              <a:cs typeface="Lucida Sans Unicode" pitchFamily="34" charset="0"/>
            </a:endParaRPr>
          </a:p>
          <a:p>
            <a:pPr algn="just"/>
            <a:r>
              <a:rPr lang="es-ES" sz="1100" dirty="0">
                <a:solidFill>
                  <a:prstClr val="black"/>
                </a:solidFill>
                <a:cs typeface="Lucida Sans Unicode" pitchFamily="34" charset="0"/>
              </a:rPr>
              <a:t>Los Factores de Importancia se clasifican con la siguiente regla para analizar su Nivel de Importancia:</a:t>
            </a:r>
          </a:p>
          <a:p>
            <a:pPr algn="just"/>
            <a:endParaRPr lang="es-ES" sz="1100" dirty="0">
              <a:solidFill>
                <a:prstClr val="black"/>
              </a:solidFill>
              <a:cs typeface="Lucida Sans Unicode" pitchFamily="34" charset="0"/>
            </a:endParaRPr>
          </a:p>
        </p:txBody>
      </p:sp>
      <p:sp>
        <p:nvSpPr>
          <p:cNvPr id="5" name="Text Box 7"/>
          <p:cNvSpPr txBox="1">
            <a:spLocks noChangeArrowheads="1"/>
          </p:cNvSpPr>
          <p:nvPr/>
        </p:nvSpPr>
        <p:spPr bwMode="auto">
          <a:xfrm>
            <a:off x="1809750" y="5175691"/>
            <a:ext cx="4286250" cy="600164"/>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Donde X(i) es la i-ésima correlación (Factor de Importancia) de cada Proceso o Atributo, y </a:t>
            </a:r>
            <a:r>
              <a:rPr lang="es-ES" sz="1100" dirty="0">
                <a:solidFill>
                  <a:prstClr val="white"/>
                </a:solidFill>
                <a:cs typeface="Lucida Sans Unicode" pitchFamily="34" charset="0"/>
              </a:rPr>
              <a:t>        </a:t>
            </a:r>
            <a:r>
              <a:rPr lang="es-ES" sz="1100" dirty="0">
                <a:solidFill>
                  <a:prstClr val="black"/>
                </a:solidFill>
                <a:cs typeface="Lucida Sans Unicode" pitchFamily="34" charset="0"/>
              </a:rPr>
              <a:t>es el Promedio de las Correlaciones (Factores de Importancia).</a:t>
            </a:r>
          </a:p>
        </p:txBody>
      </p:sp>
      <p:sp>
        <p:nvSpPr>
          <p:cNvPr id="7" name="Text Box 7"/>
          <p:cNvSpPr txBox="1">
            <a:spLocks noChangeArrowheads="1"/>
          </p:cNvSpPr>
          <p:nvPr/>
        </p:nvSpPr>
        <p:spPr bwMode="auto">
          <a:xfrm>
            <a:off x="6096000" y="4527991"/>
            <a:ext cx="4357688" cy="1107996"/>
          </a:xfrm>
          <a:prstGeom prst="rect">
            <a:avLst/>
          </a:prstGeom>
          <a:noFill/>
          <a:ln w="9525" algn="ctr">
            <a:noFill/>
            <a:miter lim="800000"/>
            <a:headEnd/>
            <a:tailEnd/>
          </a:ln>
        </p:spPr>
        <p:txBody>
          <a:bodyPr>
            <a:spAutoFit/>
          </a:bodyPr>
          <a:lstStyle/>
          <a:p>
            <a:pPr algn="just"/>
            <a:r>
              <a:rPr lang="es-ES" sz="1100" b="1" dirty="0">
                <a:solidFill>
                  <a:prstClr val="black"/>
                </a:solidFill>
                <a:cs typeface="Lucida Sans Unicode" pitchFamily="34" charset="0"/>
              </a:rPr>
              <a:t>Interpretación:</a:t>
            </a:r>
            <a:r>
              <a:rPr lang="es-ES" sz="1100" dirty="0">
                <a:solidFill>
                  <a:prstClr val="black"/>
                </a:solidFill>
                <a:cs typeface="Lucida Sans Unicode" pitchFamily="34" charset="0"/>
              </a:rPr>
              <a:t> Aquellas correlaciones que tienen niveles Altos de Importancia son los que más contribuyen a la </a:t>
            </a:r>
            <a:r>
              <a:rPr lang="es-ES" sz="1100" i="1" dirty="0">
                <a:solidFill>
                  <a:prstClr val="black"/>
                </a:solidFill>
                <a:cs typeface="Lucida Sans Unicode" pitchFamily="34" charset="0"/>
              </a:rPr>
              <a:t>Satisfacción General del Proceso evaluado</a:t>
            </a:r>
            <a:r>
              <a:rPr lang="es-ES" sz="1100" dirty="0">
                <a:solidFill>
                  <a:prstClr val="black"/>
                </a:solidFill>
                <a:cs typeface="Lucida Sans Unicode" pitchFamily="34" charset="0"/>
              </a:rPr>
              <a:t>, y son los que se deben mantener, puesto que son primordiales para la construcción de la calificación general del proceso, las que están en un nivel Bajo de Importancia de igual manera se deben mantener. </a:t>
            </a:r>
            <a:endParaRPr lang="es-ES" sz="1100" i="1" dirty="0">
              <a:solidFill>
                <a:prstClr val="black"/>
              </a:solidFill>
              <a:cs typeface="Lucida Sans Unicode" pitchFamily="34" charset="0"/>
            </a:endParaRPr>
          </a:p>
        </p:txBody>
      </p:sp>
      <p:sp>
        <p:nvSpPr>
          <p:cNvPr id="8" name="Text Box 7"/>
          <p:cNvSpPr txBox="1">
            <a:spLocks noChangeArrowheads="1"/>
          </p:cNvSpPr>
          <p:nvPr/>
        </p:nvSpPr>
        <p:spPr bwMode="auto">
          <a:xfrm>
            <a:off x="6456363" y="1432366"/>
            <a:ext cx="3236912" cy="274638"/>
          </a:xfrm>
          <a:prstGeom prst="rect">
            <a:avLst/>
          </a:prstGeom>
          <a:noFill/>
          <a:ln w="9525" algn="ctr">
            <a:solidFill>
              <a:schemeClr val="tx1">
                <a:lumMod val="65000"/>
                <a:lumOff val="35000"/>
              </a:schemeClr>
            </a:solidFill>
            <a:miter lim="800000"/>
            <a:headEnd/>
            <a:tailEnd/>
          </a:ln>
        </p:spPr>
        <p:txBody>
          <a:bodyPr>
            <a:spAutoFit/>
          </a:bodyPr>
          <a:lstStyle/>
          <a:p>
            <a:pPr algn="ctr"/>
            <a:r>
              <a:rPr lang="es-ES" sz="1200" b="1" dirty="0">
                <a:solidFill>
                  <a:prstClr val="black"/>
                </a:solidFill>
                <a:cs typeface="Lucida Sans Unicode" pitchFamily="34" charset="0"/>
              </a:rPr>
              <a:t>Gráficamente se ubica:</a:t>
            </a:r>
            <a:r>
              <a:rPr lang="es-ES" sz="1200" dirty="0">
                <a:solidFill>
                  <a:prstClr val="black"/>
                </a:solidFill>
                <a:cs typeface="Lucida Sans Unicode" pitchFamily="34" charset="0"/>
              </a:rPr>
              <a:t> </a:t>
            </a:r>
          </a:p>
        </p:txBody>
      </p:sp>
      <p:sp>
        <p:nvSpPr>
          <p:cNvPr id="9" name="Line 42"/>
          <p:cNvSpPr>
            <a:spLocks noChangeShapeType="1"/>
          </p:cNvSpPr>
          <p:nvPr/>
        </p:nvSpPr>
        <p:spPr bwMode="auto">
          <a:xfrm>
            <a:off x="8328026" y="1719704"/>
            <a:ext cx="339743" cy="1494982"/>
          </a:xfrm>
          <a:prstGeom prst="line">
            <a:avLst/>
          </a:prstGeom>
          <a:noFill/>
          <a:ln w="9525">
            <a:solidFill>
              <a:schemeClr val="tx1">
                <a:lumMod val="65000"/>
                <a:lumOff val="35000"/>
              </a:schemeClr>
            </a:solidFill>
            <a:round/>
            <a:headEnd/>
            <a:tailEnd type="triangle" w="med" len="med"/>
          </a:ln>
        </p:spPr>
        <p:txBody>
          <a:bodyPr/>
          <a:lstStyle/>
          <a:p>
            <a:endParaRPr lang="es-ES" dirty="0">
              <a:solidFill>
                <a:prstClr val="black"/>
              </a:solidFill>
            </a:endParaRPr>
          </a:p>
        </p:txBody>
      </p:sp>
      <p:sp>
        <p:nvSpPr>
          <p:cNvPr id="10" name="Text Box 7"/>
          <p:cNvSpPr txBox="1">
            <a:spLocks noChangeArrowheads="1"/>
          </p:cNvSpPr>
          <p:nvPr/>
        </p:nvSpPr>
        <p:spPr bwMode="auto">
          <a:xfrm rot="10800000">
            <a:off x="3524250" y="4286256"/>
            <a:ext cx="285750" cy="274638"/>
          </a:xfrm>
          <a:prstGeom prst="rect">
            <a:avLst/>
          </a:prstGeom>
          <a:noFill/>
          <a:ln w="9525" algn="ctr">
            <a:noFill/>
            <a:miter lim="800000"/>
            <a:headEnd/>
            <a:tailEnd/>
          </a:ln>
        </p:spPr>
        <p:txBody>
          <a:bodyPr>
            <a:spAutoFit/>
          </a:bodyPr>
          <a:lstStyle/>
          <a:p>
            <a:pPr algn="just"/>
            <a:r>
              <a:rPr lang="es-ES" sz="1200" u="sng" dirty="0">
                <a:solidFill>
                  <a:prstClr val="black"/>
                </a:solidFill>
                <a:cs typeface="Lucida Sans Unicode" pitchFamily="34" charset="0"/>
              </a:rPr>
              <a:t>X</a:t>
            </a:r>
            <a:endParaRPr lang="es-ES" sz="1200" dirty="0">
              <a:solidFill>
                <a:prstClr val="black"/>
              </a:solidFill>
              <a:cs typeface="Lucida Sans Unicode" pitchFamily="34" charset="0"/>
            </a:endParaRPr>
          </a:p>
        </p:txBody>
      </p:sp>
      <p:sp>
        <p:nvSpPr>
          <p:cNvPr id="11" name="Text Box 7"/>
          <p:cNvSpPr txBox="1">
            <a:spLocks noChangeArrowheads="1"/>
          </p:cNvSpPr>
          <p:nvPr/>
        </p:nvSpPr>
        <p:spPr bwMode="auto">
          <a:xfrm rot="10800000">
            <a:off x="3524250" y="4583120"/>
            <a:ext cx="285750" cy="274637"/>
          </a:xfrm>
          <a:prstGeom prst="rect">
            <a:avLst/>
          </a:prstGeom>
          <a:noFill/>
          <a:ln w="9525" algn="ctr">
            <a:noFill/>
            <a:miter lim="800000"/>
            <a:headEnd/>
            <a:tailEnd/>
          </a:ln>
        </p:spPr>
        <p:txBody>
          <a:bodyPr>
            <a:spAutoFit/>
          </a:bodyPr>
          <a:lstStyle/>
          <a:p>
            <a:pPr algn="just"/>
            <a:r>
              <a:rPr lang="es-ES" sz="1200" u="sng" dirty="0">
                <a:solidFill>
                  <a:prstClr val="black"/>
                </a:solidFill>
                <a:cs typeface="Lucida Sans Unicode" pitchFamily="34" charset="0"/>
              </a:rPr>
              <a:t>X</a:t>
            </a:r>
            <a:endParaRPr lang="es-ES" sz="1200" dirty="0">
              <a:solidFill>
                <a:prstClr val="black"/>
              </a:solidFill>
              <a:cs typeface="Lucida Sans Unicode" pitchFamily="34" charset="0"/>
            </a:endParaRPr>
          </a:p>
        </p:txBody>
      </p:sp>
      <p:sp>
        <p:nvSpPr>
          <p:cNvPr id="13" name="12 Rectángulo redondeado"/>
          <p:cNvSpPr/>
          <p:nvPr/>
        </p:nvSpPr>
        <p:spPr>
          <a:xfrm>
            <a:off x="7828442" y="3295089"/>
            <a:ext cx="1714512" cy="428628"/>
          </a:xfrm>
          <a:prstGeom prst="round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16" name="Text Box 7"/>
          <p:cNvSpPr txBox="1">
            <a:spLocks noChangeArrowheads="1"/>
          </p:cNvSpPr>
          <p:nvPr/>
        </p:nvSpPr>
        <p:spPr bwMode="auto">
          <a:xfrm rot="10800000">
            <a:off x="3141861" y="5368940"/>
            <a:ext cx="285750" cy="274638"/>
          </a:xfrm>
          <a:prstGeom prst="rect">
            <a:avLst/>
          </a:prstGeom>
          <a:noFill/>
          <a:ln w="9525" algn="ctr">
            <a:noFill/>
            <a:miter lim="800000"/>
            <a:headEnd/>
            <a:tailEnd/>
          </a:ln>
        </p:spPr>
        <p:txBody>
          <a:bodyPr>
            <a:spAutoFit/>
          </a:bodyPr>
          <a:lstStyle/>
          <a:p>
            <a:pPr algn="just"/>
            <a:r>
              <a:rPr lang="es-ES" sz="1200" u="sng" dirty="0">
                <a:solidFill>
                  <a:prstClr val="black"/>
                </a:solidFill>
                <a:cs typeface="Lucida Sans Unicode" pitchFamily="34" charset="0"/>
              </a:rPr>
              <a:t>X</a:t>
            </a:r>
            <a:endParaRPr lang="es-ES" sz="1200" dirty="0">
              <a:solidFill>
                <a:prstClr val="black"/>
              </a:solidFill>
              <a:cs typeface="Lucida Sans Unicode" pitchFamily="34" charset="0"/>
            </a:endParaRPr>
          </a:p>
        </p:txBody>
      </p:sp>
      <p:sp>
        <p:nvSpPr>
          <p:cNvPr id="17" name="16 CuadroTexto"/>
          <p:cNvSpPr txBox="1"/>
          <p:nvPr/>
        </p:nvSpPr>
        <p:spPr>
          <a:xfrm>
            <a:off x="1689978" y="642918"/>
            <a:ext cx="2629502" cy="369332"/>
          </a:xfrm>
          <a:prstGeom prst="rect">
            <a:avLst/>
          </a:prstGeom>
          <a:noFill/>
        </p:spPr>
        <p:txBody>
          <a:bodyPr wrap="none" rtlCol="0">
            <a:spAutoFit/>
          </a:bodyPr>
          <a:lstStyle/>
          <a:p>
            <a:r>
              <a:rPr lang="es-ES_tradnl" b="1" dirty="0">
                <a:solidFill>
                  <a:srgbClr val="56AA1C"/>
                </a:solidFill>
              </a:rPr>
              <a:t>3. </a:t>
            </a:r>
            <a:r>
              <a:rPr lang="es-ES_tradnl" b="1" dirty="0">
                <a:solidFill>
                  <a:srgbClr val="56AA1C"/>
                </a:solidFill>
              </a:rPr>
              <a:t>Modelo de Satisfacción</a:t>
            </a:r>
            <a:endParaRPr lang="es-CO" b="1" dirty="0">
              <a:solidFill>
                <a:srgbClr val="56AA1C"/>
              </a:solidFill>
            </a:endParaRPr>
          </a:p>
        </p:txBody>
      </p:sp>
      <p:sp>
        <p:nvSpPr>
          <p:cNvPr id="18" name="Text Box 7"/>
          <p:cNvSpPr txBox="1">
            <a:spLocks noChangeArrowheads="1"/>
          </p:cNvSpPr>
          <p:nvPr/>
        </p:nvSpPr>
        <p:spPr bwMode="auto">
          <a:xfrm>
            <a:off x="2293830" y="1127847"/>
            <a:ext cx="1298575"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s-ES" sz="1100" dirty="0">
                <a:solidFill>
                  <a:prstClr val="black"/>
                </a:solidFill>
              </a:rPr>
              <a:t>2. Factores de Importancia</a:t>
            </a:r>
          </a:p>
        </p:txBody>
      </p:sp>
      <p:sp>
        <p:nvSpPr>
          <p:cNvPr id="19" name="18 Rectángulo"/>
          <p:cNvSpPr/>
          <p:nvPr/>
        </p:nvSpPr>
        <p:spPr>
          <a:xfrm>
            <a:off x="6453190" y="3883028"/>
            <a:ext cx="71438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19 Rectángulo"/>
          <p:cNvSpPr/>
          <p:nvPr/>
        </p:nvSpPr>
        <p:spPr>
          <a:xfrm>
            <a:off x="7667636" y="3908428"/>
            <a:ext cx="857256" cy="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1" name="20 Rectángulo"/>
          <p:cNvSpPr/>
          <p:nvPr/>
        </p:nvSpPr>
        <p:spPr>
          <a:xfrm>
            <a:off x="8724920" y="3862390"/>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3122635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89978" y="642918"/>
            <a:ext cx="2629502" cy="369332"/>
          </a:xfrm>
          <a:prstGeom prst="rect">
            <a:avLst/>
          </a:prstGeom>
          <a:noFill/>
        </p:spPr>
        <p:txBody>
          <a:bodyPr wrap="none" rtlCol="0">
            <a:spAutoFit/>
          </a:bodyPr>
          <a:lstStyle/>
          <a:p>
            <a:r>
              <a:rPr lang="es-ES_tradnl" b="1" dirty="0">
                <a:solidFill>
                  <a:srgbClr val="56AA1C"/>
                </a:solidFill>
              </a:rPr>
              <a:t>3. </a:t>
            </a:r>
            <a:r>
              <a:rPr lang="es-ES_tradnl" b="1" dirty="0">
                <a:solidFill>
                  <a:srgbClr val="56AA1C"/>
                </a:solidFill>
              </a:rPr>
              <a:t>Modelo de Satisfacción</a:t>
            </a:r>
            <a:endParaRPr lang="es-CO" b="1" dirty="0">
              <a:solidFill>
                <a:srgbClr val="56AA1C"/>
              </a:solidFill>
            </a:endParaRPr>
          </a:p>
        </p:txBody>
      </p:sp>
      <p:sp>
        <p:nvSpPr>
          <p:cNvPr id="3" name="Text Box 7"/>
          <p:cNvSpPr txBox="1">
            <a:spLocks noChangeArrowheads="1"/>
          </p:cNvSpPr>
          <p:nvPr/>
        </p:nvSpPr>
        <p:spPr bwMode="auto">
          <a:xfrm>
            <a:off x="2348468" y="1127847"/>
            <a:ext cx="1298575" cy="2294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s-ES" sz="1100" b="1" dirty="0">
                <a:solidFill>
                  <a:prstClr val="black"/>
                </a:solidFill>
              </a:rPr>
              <a:t>3. Urgencias</a:t>
            </a:r>
          </a:p>
        </p:txBody>
      </p:sp>
      <p:pic>
        <p:nvPicPr>
          <p:cNvPr id="4" name="3 Imagen" descr="Grafica.bmp"/>
          <p:cNvPicPr>
            <a:picLocks noChangeAspect="1"/>
          </p:cNvPicPr>
          <p:nvPr/>
        </p:nvPicPr>
        <p:blipFill>
          <a:blip r:embed="rId3" cstate="print"/>
          <a:stretch>
            <a:fillRect/>
          </a:stretch>
        </p:blipFill>
        <p:spPr>
          <a:xfrm>
            <a:off x="1828292" y="1714488"/>
            <a:ext cx="4335209" cy="2643206"/>
          </a:xfrm>
          <a:prstGeom prst="rect">
            <a:avLst/>
          </a:prstGeom>
        </p:spPr>
      </p:pic>
      <p:sp>
        <p:nvSpPr>
          <p:cNvPr id="5" name="4 Rectángulo redondeado"/>
          <p:cNvSpPr/>
          <p:nvPr/>
        </p:nvSpPr>
        <p:spPr>
          <a:xfrm>
            <a:off x="1899729" y="3973610"/>
            <a:ext cx="3786214" cy="241209"/>
          </a:xfrm>
          <a:prstGeom prst="round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solidFill>
                <a:prstClr val="white"/>
              </a:solidFill>
            </a:endParaRPr>
          </a:p>
        </p:txBody>
      </p:sp>
      <p:sp>
        <p:nvSpPr>
          <p:cNvPr id="6" name="Text Box 7"/>
          <p:cNvSpPr txBox="1">
            <a:spLocks noChangeArrowheads="1"/>
          </p:cNvSpPr>
          <p:nvPr/>
        </p:nvSpPr>
        <p:spPr bwMode="auto">
          <a:xfrm>
            <a:off x="1828322" y="4282724"/>
            <a:ext cx="4357688" cy="430887"/>
          </a:xfrm>
          <a:prstGeom prst="rect">
            <a:avLst/>
          </a:prstGeom>
          <a:noFill/>
          <a:ln w="9525" algn="ctr">
            <a:noFill/>
            <a:miter lim="800000"/>
            <a:headEnd/>
            <a:tailEnd/>
          </a:ln>
        </p:spPr>
        <p:txBody>
          <a:bodyPr>
            <a:spAutoFit/>
          </a:bodyPr>
          <a:lstStyle/>
          <a:p>
            <a:pPr algn="just"/>
            <a:r>
              <a:rPr lang="es-ES" sz="1100" b="1" dirty="0">
                <a:solidFill>
                  <a:prstClr val="black"/>
                </a:solidFill>
                <a:cs typeface="Lucida Sans Unicode" pitchFamily="34" charset="0"/>
              </a:rPr>
              <a:t>Construcción:</a:t>
            </a:r>
            <a:r>
              <a:rPr lang="es-ES" sz="1100" dirty="0">
                <a:solidFill>
                  <a:prstClr val="black"/>
                </a:solidFill>
                <a:cs typeface="Lucida Sans Unicode" pitchFamily="34" charset="0"/>
              </a:rPr>
              <a:t> Se calcula el índice de Urgencia para cada Proceso y Atributo:</a:t>
            </a:r>
          </a:p>
        </p:txBody>
      </p:sp>
      <p:graphicFrame>
        <p:nvGraphicFramePr>
          <p:cNvPr id="7" name="Object 10"/>
          <p:cNvGraphicFramePr>
            <a:graphicFrameLocks noChangeAspect="1"/>
          </p:cNvGraphicFramePr>
          <p:nvPr>
            <p:extLst/>
          </p:nvPr>
        </p:nvGraphicFramePr>
        <p:xfrm>
          <a:off x="3220560" y="4669260"/>
          <a:ext cx="1536700" cy="415925"/>
        </p:xfrm>
        <a:graphic>
          <a:graphicData uri="http://schemas.openxmlformats.org/presentationml/2006/ole">
            <mc:AlternateContent xmlns:mc="http://schemas.openxmlformats.org/markup-compatibility/2006">
              <mc:Choice xmlns:v="urn:schemas-microsoft-com:vml" Requires="v">
                <p:oleObj spid="_x0000_s1027" name="Ecuación" r:id="rId4" imgW="1536700" imgH="419100" progId="">
                  <p:embed/>
                </p:oleObj>
              </mc:Choice>
              <mc:Fallback>
                <p:oleObj name="Ecuación" r:id="rId4" imgW="1536700" imgH="419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0560" y="4669260"/>
                        <a:ext cx="1536700"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7"/>
          <p:cNvSpPr txBox="1">
            <a:spLocks noChangeArrowheads="1"/>
          </p:cNvSpPr>
          <p:nvPr/>
        </p:nvSpPr>
        <p:spPr bwMode="auto">
          <a:xfrm>
            <a:off x="1828323" y="5136799"/>
            <a:ext cx="4214813" cy="769441"/>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Donde %B2B(i) es el Bottom Two Box (Sumatoria de los % de las dos calificaciones más bajas dentro de la escala de calificación) y %T2B(i) es el Top Two Box (Sumatoria de los % de las dos calificaciones más altas dentro de la escala de calificación) del i-ésimo Proceso o Atributo.</a:t>
            </a:r>
          </a:p>
        </p:txBody>
      </p:sp>
      <p:sp>
        <p:nvSpPr>
          <p:cNvPr id="9" name="Text Box 7"/>
          <p:cNvSpPr txBox="1">
            <a:spLocks noChangeArrowheads="1"/>
          </p:cNvSpPr>
          <p:nvPr/>
        </p:nvSpPr>
        <p:spPr bwMode="auto">
          <a:xfrm>
            <a:off x="6024563" y="2293587"/>
            <a:ext cx="4500562" cy="430887"/>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Se halla la mediana de las Urgencias calculadas tanto por proceso como por Atributo.</a:t>
            </a:r>
          </a:p>
        </p:txBody>
      </p:sp>
      <p:sp>
        <p:nvSpPr>
          <p:cNvPr id="10" name="Text Box 7"/>
          <p:cNvSpPr txBox="1">
            <a:spLocks noChangeArrowheads="1"/>
          </p:cNvSpPr>
          <p:nvPr/>
        </p:nvSpPr>
        <p:spPr bwMode="auto">
          <a:xfrm>
            <a:off x="6096000" y="2903187"/>
            <a:ext cx="4357688" cy="430887"/>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Los Índices de Urgencia se clasifican con la siguiente regla para analizar su nivel de Urgencia:</a:t>
            </a:r>
          </a:p>
        </p:txBody>
      </p:sp>
      <p:sp>
        <p:nvSpPr>
          <p:cNvPr id="12" name="Text Box 7"/>
          <p:cNvSpPr txBox="1">
            <a:spLocks noChangeArrowheads="1"/>
          </p:cNvSpPr>
          <p:nvPr/>
        </p:nvSpPr>
        <p:spPr bwMode="auto">
          <a:xfrm>
            <a:off x="6167438" y="4722462"/>
            <a:ext cx="4286250" cy="430887"/>
          </a:xfrm>
          <a:prstGeom prst="rect">
            <a:avLst/>
          </a:prstGeom>
          <a:noFill/>
          <a:ln w="9525" algn="ctr">
            <a:noFill/>
            <a:miter lim="800000"/>
            <a:headEnd/>
            <a:tailEnd/>
          </a:ln>
        </p:spPr>
        <p:txBody>
          <a:bodyPr>
            <a:spAutoFit/>
          </a:bodyPr>
          <a:lstStyle/>
          <a:p>
            <a:pPr algn="just"/>
            <a:r>
              <a:rPr lang="es-ES" sz="1100" dirty="0">
                <a:solidFill>
                  <a:prstClr val="black"/>
                </a:solidFill>
                <a:cs typeface="Lucida Sans Unicode" pitchFamily="34" charset="0"/>
              </a:rPr>
              <a:t>Donde U(i) es el índice de Urgencia del i-ésimo Proceso o Atributo, y Me es la Mediana de ése Índice Urgencia.</a:t>
            </a:r>
          </a:p>
        </p:txBody>
      </p:sp>
      <p:sp>
        <p:nvSpPr>
          <p:cNvPr id="13" name="Text Box 7"/>
          <p:cNvSpPr txBox="1">
            <a:spLocks noChangeArrowheads="1"/>
          </p:cNvSpPr>
          <p:nvPr/>
        </p:nvSpPr>
        <p:spPr bwMode="auto">
          <a:xfrm>
            <a:off x="6162675" y="5232048"/>
            <a:ext cx="4357688" cy="600164"/>
          </a:xfrm>
          <a:prstGeom prst="rect">
            <a:avLst/>
          </a:prstGeom>
          <a:noFill/>
          <a:ln w="9525" algn="ctr">
            <a:noFill/>
            <a:miter lim="800000"/>
            <a:headEnd/>
            <a:tailEnd/>
          </a:ln>
        </p:spPr>
        <p:txBody>
          <a:bodyPr>
            <a:spAutoFit/>
          </a:bodyPr>
          <a:lstStyle/>
          <a:p>
            <a:pPr algn="just"/>
            <a:r>
              <a:rPr lang="es-ES" sz="1100" b="1" dirty="0">
                <a:solidFill>
                  <a:prstClr val="black"/>
                </a:solidFill>
                <a:cs typeface="Lucida Sans Unicode" pitchFamily="34" charset="0"/>
              </a:rPr>
              <a:t>Interpretación</a:t>
            </a:r>
            <a:r>
              <a:rPr lang="es-ES" sz="1100" u="sng" dirty="0">
                <a:solidFill>
                  <a:prstClr val="black"/>
                </a:solidFill>
                <a:cs typeface="Lucida Sans Unicode" pitchFamily="34" charset="0"/>
              </a:rPr>
              <a:t>:</a:t>
            </a:r>
            <a:r>
              <a:rPr lang="es-ES" sz="1100" dirty="0">
                <a:solidFill>
                  <a:prstClr val="black"/>
                </a:solidFill>
                <a:cs typeface="Lucida Sans Unicode" pitchFamily="34" charset="0"/>
              </a:rPr>
              <a:t> Aquellos Procesos o Atributos que tienen Niveles de Urgencia Altos, son los que requieren pronta atención y los que están en Niveles de Urgencia Bajos son aquellos que se deben mantener.</a:t>
            </a:r>
          </a:p>
        </p:txBody>
      </p:sp>
      <p:sp>
        <p:nvSpPr>
          <p:cNvPr id="14" name="22 Rectángulo"/>
          <p:cNvSpPr>
            <a:spLocks noChangeArrowheads="1"/>
          </p:cNvSpPr>
          <p:nvPr/>
        </p:nvSpPr>
        <p:spPr bwMode="auto">
          <a:xfrm>
            <a:off x="6024563" y="1579212"/>
            <a:ext cx="4572000" cy="430887"/>
          </a:xfrm>
          <a:prstGeom prst="rect">
            <a:avLst/>
          </a:prstGeom>
          <a:noFill/>
          <a:ln w="9525">
            <a:noFill/>
            <a:miter lim="800000"/>
            <a:headEnd/>
            <a:tailEnd/>
          </a:ln>
        </p:spPr>
        <p:txBody>
          <a:bodyPr>
            <a:spAutoFit/>
          </a:bodyPr>
          <a:lstStyle/>
          <a:p>
            <a:pPr algn="just"/>
            <a:r>
              <a:rPr lang="es-ES" sz="1100" dirty="0">
                <a:solidFill>
                  <a:srgbClr val="000000"/>
                </a:solidFill>
                <a:cs typeface="Lucida Sans Unicode" pitchFamily="34" charset="0"/>
              </a:rPr>
              <a:t>Si el %T2B(i) es cero (0) obtenemos una indeterminación, en esos casos se tomará el %B2B(i) como índice de urgencia para este Atributo.</a:t>
            </a:r>
          </a:p>
        </p:txBody>
      </p:sp>
      <p:sp>
        <p:nvSpPr>
          <p:cNvPr id="15" name="Text Box 7"/>
          <p:cNvSpPr txBox="1">
            <a:spLocks noChangeArrowheads="1"/>
          </p:cNvSpPr>
          <p:nvPr/>
        </p:nvSpPr>
        <p:spPr bwMode="auto">
          <a:xfrm>
            <a:off x="1936273" y="1500189"/>
            <a:ext cx="3236913" cy="274637"/>
          </a:xfrm>
          <a:prstGeom prst="rect">
            <a:avLst/>
          </a:prstGeom>
          <a:noFill/>
          <a:ln w="9525" algn="ctr">
            <a:noFill/>
            <a:miter lim="800000"/>
            <a:headEnd/>
            <a:tailEnd/>
          </a:ln>
        </p:spPr>
        <p:txBody>
          <a:bodyPr>
            <a:spAutoFit/>
          </a:bodyPr>
          <a:lstStyle/>
          <a:p>
            <a:pPr algn="just"/>
            <a:r>
              <a:rPr lang="es-ES" sz="1200" b="1" dirty="0">
                <a:solidFill>
                  <a:prstClr val="black"/>
                </a:solidFill>
                <a:cs typeface="Lucida Sans Unicode" pitchFamily="34" charset="0"/>
              </a:rPr>
              <a:t>Gráficamente se ubica:</a:t>
            </a:r>
            <a:r>
              <a:rPr lang="es-ES" sz="1200" dirty="0">
                <a:solidFill>
                  <a:prstClr val="black"/>
                </a:solidFill>
                <a:cs typeface="Lucida Sans Unicode" pitchFamily="34" charset="0"/>
              </a:rPr>
              <a:t> </a:t>
            </a:r>
          </a:p>
        </p:txBody>
      </p:sp>
      <p:sp>
        <p:nvSpPr>
          <p:cNvPr id="16" name="Line 42"/>
          <p:cNvSpPr>
            <a:spLocks noChangeShapeType="1"/>
          </p:cNvSpPr>
          <p:nvPr/>
        </p:nvSpPr>
        <p:spPr bwMode="auto">
          <a:xfrm>
            <a:off x="3828572" y="1643064"/>
            <a:ext cx="412652" cy="2001961"/>
          </a:xfrm>
          <a:prstGeom prst="line">
            <a:avLst/>
          </a:prstGeom>
          <a:noFill/>
          <a:ln w="9525">
            <a:solidFill>
              <a:schemeClr val="tx1">
                <a:lumMod val="65000"/>
                <a:lumOff val="35000"/>
              </a:schemeClr>
            </a:solidFill>
            <a:round/>
            <a:headEnd/>
            <a:tailEnd type="triangle" w="med" len="med"/>
          </a:ln>
        </p:spPr>
        <p:txBody>
          <a:bodyPr/>
          <a:lstStyle/>
          <a:p>
            <a:endParaRPr lang="es-ES" dirty="0">
              <a:solidFill>
                <a:prstClr val="black"/>
              </a:solidFill>
            </a:endParaRPr>
          </a:p>
        </p:txBody>
      </p:sp>
      <p:graphicFrame>
        <p:nvGraphicFramePr>
          <p:cNvPr id="17" name="16 Tabla"/>
          <p:cNvGraphicFramePr>
            <a:graphicFrameLocks noGrp="1"/>
          </p:cNvGraphicFramePr>
          <p:nvPr/>
        </p:nvGraphicFramePr>
        <p:xfrm>
          <a:off x="6594468" y="3714752"/>
          <a:ext cx="3384943" cy="857256"/>
        </p:xfrm>
        <a:graphic>
          <a:graphicData uri="http://schemas.openxmlformats.org/drawingml/2006/table">
            <a:tbl>
              <a:tblPr/>
              <a:tblGrid>
                <a:gridCol w="1627928"/>
                <a:gridCol w="1757015"/>
              </a:tblGrid>
              <a:tr h="251002">
                <a:tc>
                  <a:txBody>
                    <a:bodyPr/>
                    <a:lstStyle/>
                    <a:p>
                      <a:pPr algn="ctr" rtl="0" fontAlgn="ctr"/>
                      <a:r>
                        <a:rPr lang="es-ES" sz="1300" b="1" i="0" u="none" strike="noStrike" dirty="0">
                          <a:solidFill>
                            <a:srgbClr val="FFFFFF"/>
                          </a:solidFill>
                          <a:latin typeface="New Cicle"/>
                        </a:rPr>
                        <a:t>Regla </a:t>
                      </a:r>
                    </a:p>
                  </a:txBody>
                  <a:tcPr marL="11156" marR="11156" marT="11156" marB="0" anchor="ctr">
                    <a:lnL w="12700" cap="flat" cmpd="sng" algn="ctr">
                      <a:solidFill>
                        <a:srgbClr val="5A5A5A"/>
                      </a:solidFill>
                      <a:prstDash val="solid"/>
                      <a:round/>
                      <a:headEnd type="none" w="med" len="med"/>
                      <a:tailEnd type="none" w="med" len="med"/>
                    </a:lnL>
                    <a:lnR>
                      <a:noFill/>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7F7F7F"/>
                    </a:solidFill>
                  </a:tcPr>
                </a:tc>
                <a:tc>
                  <a:txBody>
                    <a:bodyPr/>
                    <a:lstStyle/>
                    <a:p>
                      <a:pPr algn="ctr" rtl="0" fontAlgn="ctr"/>
                      <a:r>
                        <a:rPr lang="es-ES" sz="1300" b="1" i="0" u="none" strike="noStrike" dirty="0">
                          <a:solidFill>
                            <a:srgbClr val="FFFFFF"/>
                          </a:solidFill>
                          <a:latin typeface="New Cicle"/>
                        </a:rPr>
                        <a:t>Nivel de Importancia </a:t>
                      </a:r>
                    </a:p>
                  </a:txBody>
                  <a:tcPr marL="11156" marR="11156" marT="11156" marB="0" anchor="ctr">
                    <a:lnL>
                      <a:noFill/>
                    </a:lnL>
                    <a:lnR w="12700" cap="flat" cmpd="sng" algn="ctr">
                      <a:solidFill>
                        <a:srgbClr val="5A5A5A"/>
                      </a:solid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7F7F7F"/>
                    </a:solidFill>
                  </a:tcPr>
                </a:tc>
              </a:tr>
              <a:tr h="329886">
                <a:tc>
                  <a:txBody>
                    <a:bodyPr/>
                    <a:lstStyle/>
                    <a:p>
                      <a:pPr algn="ctr" rtl="0" fontAlgn="ctr"/>
                      <a:r>
                        <a:rPr lang="es-ES" sz="1300" b="0" i="0" u="none" strike="noStrike" dirty="0">
                          <a:solidFill>
                            <a:srgbClr val="000000"/>
                          </a:solidFill>
                          <a:latin typeface="New Cicle"/>
                        </a:rPr>
                        <a:t>Si </a:t>
                      </a:r>
                      <a:r>
                        <a:rPr lang="es-ES" sz="1300" b="0" i="0" u="none" strike="noStrike" dirty="0" smtClean="0">
                          <a:solidFill>
                            <a:srgbClr val="000000"/>
                          </a:solidFill>
                          <a:latin typeface="New Cicle"/>
                        </a:rPr>
                        <a:t>U(i</a:t>
                      </a:r>
                      <a:r>
                        <a:rPr lang="es-ES" sz="1300" b="0" i="0" u="none" strike="noStrike" dirty="0">
                          <a:solidFill>
                            <a:srgbClr val="000000"/>
                          </a:solidFill>
                          <a:latin typeface="New Cicle"/>
                        </a:rPr>
                        <a:t>) &gt; </a:t>
                      </a:r>
                      <a:r>
                        <a:rPr lang="es-ES" sz="1300" b="0" i="0" u="none" strike="noStrike" dirty="0" smtClean="0">
                          <a:solidFill>
                            <a:srgbClr val="000000"/>
                          </a:solidFill>
                          <a:latin typeface="New Cicle"/>
                        </a:rPr>
                        <a:t>Me </a:t>
                      </a:r>
                      <a:endParaRPr lang="es-ES" sz="1300" b="0" i="0" u="none" strike="noStrike" dirty="0">
                        <a:solidFill>
                          <a:srgbClr val="000000"/>
                        </a:solidFill>
                        <a:latin typeface="New Cicle"/>
                      </a:endParaRPr>
                    </a:p>
                  </a:txBody>
                  <a:tcPr marL="11156" marR="11156" marT="11156" marB="0" anchor="ctr">
                    <a:lnL w="12700" cap="flat" cmpd="sng" algn="ctr">
                      <a:solidFill>
                        <a:srgbClr val="5A5A5A"/>
                      </a:solidFill>
                      <a:prstDash val="solid"/>
                      <a:round/>
                      <a:headEnd type="none" w="med" len="med"/>
                      <a:tailEnd type="none" w="med" len="med"/>
                    </a:lnL>
                    <a:lnR>
                      <a:noFill/>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F2F2F2"/>
                    </a:solidFill>
                  </a:tcPr>
                </a:tc>
                <a:tc>
                  <a:txBody>
                    <a:bodyPr/>
                    <a:lstStyle/>
                    <a:p>
                      <a:pPr algn="ctr" rtl="0" fontAlgn="ctr"/>
                      <a:r>
                        <a:rPr lang="es-ES" sz="1300" b="0" i="0" u="none" strike="noStrike" dirty="0">
                          <a:solidFill>
                            <a:srgbClr val="000000"/>
                          </a:solidFill>
                          <a:latin typeface="New Cicle"/>
                        </a:rPr>
                        <a:t>Alto </a:t>
                      </a:r>
                    </a:p>
                  </a:txBody>
                  <a:tcPr marL="11156" marR="11156" marT="11156" marB="0" anchor="ctr">
                    <a:lnL>
                      <a:noFill/>
                    </a:lnL>
                    <a:lnR w="12700" cap="flat" cmpd="sng" algn="ctr">
                      <a:solidFill>
                        <a:srgbClr val="5A5A5A"/>
                      </a:solid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solidFill>
                      <a:srgbClr val="F2F2F2"/>
                    </a:solidFill>
                  </a:tcPr>
                </a:tc>
              </a:tr>
              <a:tr h="276368">
                <a:tc>
                  <a:txBody>
                    <a:bodyPr/>
                    <a:lstStyle/>
                    <a:p>
                      <a:pPr algn="ctr" rtl="0" fontAlgn="ctr"/>
                      <a:r>
                        <a:rPr lang="es-ES" sz="1300" b="0" i="0" u="none" strike="noStrike" dirty="0">
                          <a:solidFill>
                            <a:srgbClr val="000000"/>
                          </a:solidFill>
                          <a:latin typeface="New Cicle"/>
                        </a:rPr>
                        <a:t>Si </a:t>
                      </a:r>
                      <a:r>
                        <a:rPr lang="es-ES" sz="1300" b="0" i="0" u="none" strike="noStrike" dirty="0" smtClean="0">
                          <a:solidFill>
                            <a:srgbClr val="000000"/>
                          </a:solidFill>
                          <a:latin typeface="New Cicle"/>
                        </a:rPr>
                        <a:t>u(i</a:t>
                      </a:r>
                      <a:r>
                        <a:rPr lang="es-ES" sz="1300" b="0" i="0" u="none" strike="noStrike" dirty="0">
                          <a:solidFill>
                            <a:srgbClr val="000000"/>
                          </a:solidFill>
                          <a:latin typeface="New Cicle"/>
                        </a:rPr>
                        <a:t>) &lt; </a:t>
                      </a:r>
                      <a:r>
                        <a:rPr lang="es-ES" sz="1300" b="0" i="0" u="none" strike="noStrike" dirty="0" smtClean="0">
                          <a:solidFill>
                            <a:srgbClr val="000000"/>
                          </a:solidFill>
                          <a:latin typeface="New Cicle"/>
                        </a:rPr>
                        <a:t>Me</a:t>
                      </a:r>
                      <a:endParaRPr lang="es-ES" sz="1300" b="0" i="0" u="none" strike="noStrike" dirty="0">
                        <a:solidFill>
                          <a:srgbClr val="000000"/>
                        </a:solidFill>
                        <a:latin typeface="New Cicle"/>
                      </a:endParaRPr>
                    </a:p>
                  </a:txBody>
                  <a:tcPr marL="11156" marR="11156" marT="11156" marB="0" anchor="ctr">
                    <a:lnL w="12700" cap="flat" cmpd="sng" algn="ctr">
                      <a:solidFill>
                        <a:srgbClr val="5A5A5A"/>
                      </a:solidFill>
                      <a:prstDash val="solid"/>
                      <a:round/>
                      <a:headEnd type="none" w="med" len="med"/>
                      <a:tailEnd type="none" w="med" len="med"/>
                    </a:lnL>
                    <a:lnR>
                      <a:noFill/>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tcPr>
                </a:tc>
                <a:tc>
                  <a:txBody>
                    <a:bodyPr/>
                    <a:lstStyle/>
                    <a:p>
                      <a:pPr algn="ctr" rtl="0" fontAlgn="ctr"/>
                      <a:r>
                        <a:rPr lang="es-ES" sz="1300" b="0" i="0" u="none" strike="noStrike" dirty="0">
                          <a:solidFill>
                            <a:srgbClr val="000000"/>
                          </a:solidFill>
                          <a:latin typeface="New Cicle"/>
                        </a:rPr>
                        <a:t>Bajo </a:t>
                      </a:r>
                    </a:p>
                  </a:txBody>
                  <a:tcPr marL="11156" marR="11156" marT="11156" marB="0" anchor="ctr">
                    <a:lnL>
                      <a:noFill/>
                    </a:lnL>
                    <a:lnR w="12700" cap="flat" cmpd="sng" algn="ctr">
                      <a:solidFill>
                        <a:srgbClr val="5A5A5A"/>
                      </a:solid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solidFill>
                        <a:srgbClr val="5A5A5A"/>
                      </a:solidFill>
                      <a:prstDash val="solid"/>
                      <a:round/>
                      <a:headEnd type="none" w="med" len="med"/>
                      <a:tailEnd type="none" w="med" len="med"/>
                    </a:lnB>
                  </a:tcPr>
                </a:tc>
              </a:tr>
            </a:tbl>
          </a:graphicData>
        </a:graphic>
      </p:graphicFrame>
      <p:sp>
        <p:nvSpPr>
          <p:cNvPr id="18" name="17 Rectángulo"/>
          <p:cNvSpPr/>
          <p:nvPr/>
        </p:nvSpPr>
        <p:spPr>
          <a:xfrm>
            <a:off x="2185481" y="3806828"/>
            <a:ext cx="714380"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9" name="18 Rectángulo"/>
          <p:cNvSpPr/>
          <p:nvPr/>
        </p:nvSpPr>
        <p:spPr>
          <a:xfrm>
            <a:off x="3399927" y="3806828"/>
            <a:ext cx="857256" cy="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0" name="19 Rectángulo"/>
          <p:cNvSpPr/>
          <p:nvPr/>
        </p:nvSpPr>
        <p:spPr>
          <a:xfrm>
            <a:off x="4482611" y="3786190"/>
            <a:ext cx="1214446"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val="4098334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a:blip r:embed="rId2" cstate="print"/>
          <a:srcRect/>
          <a:stretch>
            <a:fillRect/>
          </a:stretch>
        </p:blipFill>
        <p:spPr bwMode="auto">
          <a:xfrm>
            <a:off x="6549960" y="1687284"/>
            <a:ext cx="3938529" cy="3829948"/>
          </a:xfrm>
          <a:prstGeom prst="rect">
            <a:avLst/>
          </a:prstGeom>
          <a:noFill/>
          <a:ln w="9525">
            <a:noFill/>
            <a:miter lim="800000"/>
            <a:headEnd/>
            <a:tailEnd/>
          </a:ln>
          <a:effectLst/>
        </p:spPr>
      </p:pic>
      <p:sp>
        <p:nvSpPr>
          <p:cNvPr id="2" name="1 CuadroTexto"/>
          <p:cNvSpPr txBox="1"/>
          <p:nvPr/>
        </p:nvSpPr>
        <p:spPr>
          <a:xfrm>
            <a:off x="1689978" y="642918"/>
            <a:ext cx="2629502" cy="369332"/>
          </a:xfrm>
          <a:prstGeom prst="rect">
            <a:avLst/>
          </a:prstGeom>
          <a:noFill/>
        </p:spPr>
        <p:txBody>
          <a:bodyPr wrap="none" rtlCol="0">
            <a:spAutoFit/>
          </a:bodyPr>
          <a:lstStyle/>
          <a:p>
            <a:r>
              <a:rPr lang="es-ES_tradnl" b="1" dirty="0">
                <a:solidFill>
                  <a:srgbClr val="56AA1C"/>
                </a:solidFill>
              </a:rPr>
              <a:t>3</a:t>
            </a:r>
            <a:r>
              <a:rPr lang="es-ES_tradnl" b="1" dirty="0">
                <a:solidFill>
                  <a:srgbClr val="56AA1C"/>
                </a:solidFill>
              </a:rPr>
              <a:t>. </a:t>
            </a:r>
            <a:r>
              <a:rPr lang="es-ES_tradnl" b="1" dirty="0">
                <a:solidFill>
                  <a:srgbClr val="56AA1C"/>
                </a:solidFill>
              </a:rPr>
              <a:t>Modelo de Satisfacción</a:t>
            </a:r>
            <a:endParaRPr lang="es-CO" b="1" dirty="0">
              <a:solidFill>
                <a:srgbClr val="56AA1C"/>
              </a:solidFill>
            </a:endParaRPr>
          </a:p>
        </p:txBody>
      </p:sp>
      <p:sp>
        <p:nvSpPr>
          <p:cNvPr id="14" name="Text Box 5"/>
          <p:cNvSpPr txBox="1">
            <a:spLocks noChangeArrowheads="1"/>
          </p:cNvSpPr>
          <p:nvPr/>
        </p:nvSpPr>
        <p:spPr bwMode="auto">
          <a:xfrm>
            <a:off x="1881188" y="2055263"/>
            <a:ext cx="3929062" cy="972574"/>
          </a:xfrm>
          <a:prstGeom prst="rect">
            <a:avLst/>
          </a:prstGeom>
          <a:noFill/>
          <a:ln w="38100" algn="ctr">
            <a:noFill/>
            <a:miter lim="800000"/>
            <a:headEnd/>
            <a:tailEnd/>
          </a:ln>
        </p:spPr>
        <p:txBody>
          <a:bodyPr>
            <a:spAutoFit/>
          </a:bodyPr>
          <a:lstStyle/>
          <a:p>
            <a:pPr algn="just">
              <a:spcBef>
                <a:spcPct val="20000"/>
              </a:spcBef>
            </a:pPr>
            <a:r>
              <a:rPr lang="es-ES" sz="1100" b="1" dirty="0">
                <a:solidFill>
                  <a:prstClr val="black"/>
                </a:solidFill>
                <a:cs typeface="Lucida Sans Unicode" pitchFamily="34" charset="0"/>
              </a:rPr>
              <a:t>Definición:</a:t>
            </a:r>
            <a:r>
              <a:rPr lang="es-ES" sz="1100" dirty="0">
                <a:solidFill>
                  <a:prstClr val="black"/>
                </a:solidFill>
                <a:cs typeface="Lucida Sans Unicode" pitchFamily="34" charset="0"/>
              </a:rPr>
              <a:t> Es una herramienta que permite clasificar o agrupar de forma cuantitativa y estadística los atributos de acuerdo a las respuestas obtenidas, a partir de los procesos anteriores (Importancia y urgencia).</a:t>
            </a:r>
          </a:p>
          <a:p>
            <a:pPr algn="just">
              <a:spcBef>
                <a:spcPct val="20000"/>
              </a:spcBef>
            </a:pPr>
            <a:endParaRPr lang="es-ES" sz="1100" dirty="0">
              <a:solidFill>
                <a:prstClr val="black"/>
              </a:solidFill>
              <a:cs typeface="Lucida Sans Unicode" pitchFamily="34" charset="0"/>
            </a:endParaRPr>
          </a:p>
        </p:txBody>
      </p:sp>
      <p:sp>
        <p:nvSpPr>
          <p:cNvPr id="15" name="Text Box 8"/>
          <p:cNvSpPr txBox="1">
            <a:spLocks noChangeArrowheads="1"/>
          </p:cNvSpPr>
          <p:nvPr/>
        </p:nvSpPr>
        <p:spPr bwMode="auto">
          <a:xfrm>
            <a:off x="1881189" y="3269701"/>
            <a:ext cx="4071937" cy="769441"/>
          </a:xfrm>
          <a:prstGeom prst="rect">
            <a:avLst/>
          </a:prstGeom>
          <a:noFill/>
          <a:ln w="38100" algn="ctr">
            <a:noFill/>
            <a:miter lim="800000"/>
            <a:headEnd/>
            <a:tailEnd/>
          </a:ln>
        </p:spPr>
        <p:txBody>
          <a:bodyPr>
            <a:spAutoFit/>
          </a:bodyPr>
          <a:lstStyle/>
          <a:p>
            <a:pPr algn="just">
              <a:spcBef>
                <a:spcPct val="20000"/>
              </a:spcBef>
            </a:pPr>
            <a:r>
              <a:rPr lang="es-ES" sz="1100" b="1" dirty="0">
                <a:solidFill>
                  <a:prstClr val="black"/>
                </a:solidFill>
                <a:cs typeface="Lucida Sans Unicode" pitchFamily="34" charset="0"/>
              </a:rPr>
              <a:t>Construcción:</a:t>
            </a:r>
            <a:r>
              <a:rPr lang="es-ES" sz="1100" dirty="0">
                <a:solidFill>
                  <a:prstClr val="black"/>
                </a:solidFill>
                <a:cs typeface="Lucida Sans Unicode" pitchFamily="34" charset="0"/>
              </a:rPr>
              <a:t> La importancia de cada uno de los atributos o procesos se ordenan de menor a mayor y la urgencia se ordenan de mayor a menor después se cruzan en un plano cartesiano dando como resultado la siguiente grafica.</a:t>
            </a:r>
          </a:p>
        </p:txBody>
      </p:sp>
      <p:sp>
        <p:nvSpPr>
          <p:cNvPr id="16" name="Text Box 7"/>
          <p:cNvSpPr txBox="1">
            <a:spLocks noChangeArrowheads="1"/>
          </p:cNvSpPr>
          <p:nvPr/>
        </p:nvSpPr>
        <p:spPr bwMode="auto">
          <a:xfrm>
            <a:off x="1881188" y="4346232"/>
            <a:ext cx="4000500" cy="1200150"/>
          </a:xfrm>
          <a:prstGeom prst="rect">
            <a:avLst/>
          </a:prstGeom>
          <a:noFill/>
          <a:ln w="38100" algn="ctr">
            <a:noFill/>
            <a:miter lim="800000"/>
            <a:headEnd/>
            <a:tailEnd/>
          </a:ln>
        </p:spPr>
        <p:txBody>
          <a:bodyPr/>
          <a:lstStyle/>
          <a:p>
            <a:pPr algn="just">
              <a:spcBef>
                <a:spcPct val="20000"/>
              </a:spcBef>
            </a:pPr>
            <a:r>
              <a:rPr lang="es-ES" sz="1100" b="1" dirty="0">
                <a:solidFill>
                  <a:prstClr val="black"/>
                </a:solidFill>
                <a:cs typeface="Lucida Sans Unicode" pitchFamily="34" charset="0"/>
              </a:rPr>
              <a:t>Interpretación</a:t>
            </a:r>
            <a:r>
              <a:rPr lang="es-ES" sz="1100" u="sng" dirty="0">
                <a:solidFill>
                  <a:prstClr val="black"/>
                </a:solidFill>
                <a:cs typeface="Lucida Sans Unicode" pitchFamily="34" charset="0"/>
              </a:rPr>
              <a:t>:</a:t>
            </a:r>
            <a:r>
              <a:rPr lang="es-ES" sz="1100" dirty="0">
                <a:solidFill>
                  <a:prstClr val="black"/>
                </a:solidFill>
                <a:cs typeface="Lucida Sans Unicode" pitchFamily="34" charset="0"/>
              </a:rPr>
              <a:t> Los atributos o procesos de alta IMPORTANCIA y  alta URGENCIA quedan ubicados en el </a:t>
            </a:r>
            <a:r>
              <a:rPr lang="es-ES" sz="1100" u="sng" dirty="0">
                <a:solidFill>
                  <a:srgbClr val="1F497D">
                    <a:lumMod val="60000"/>
                    <a:lumOff val="40000"/>
                  </a:srgbClr>
                </a:solidFill>
                <a:cs typeface="Lucida Sans Unicode" pitchFamily="34" charset="0"/>
              </a:rPr>
              <a:t>cuadrante 1</a:t>
            </a:r>
            <a:r>
              <a:rPr lang="es-ES" sz="1100" dirty="0">
                <a:solidFill>
                  <a:srgbClr val="1F497D">
                    <a:lumMod val="60000"/>
                    <a:lumOff val="40000"/>
                  </a:srgbClr>
                </a:solidFill>
                <a:cs typeface="Lucida Sans Unicode" pitchFamily="34" charset="0"/>
              </a:rPr>
              <a:t> </a:t>
            </a:r>
            <a:r>
              <a:rPr lang="es-ES" sz="1100" dirty="0">
                <a:solidFill>
                  <a:prstClr val="black"/>
                </a:solidFill>
                <a:cs typeface="Lucida Sans Unicode" pitchFamily="34" charset="0"/>
              </a:rPr>
              <a:t>esto indica que son las atributos o procesos críticos que primero deberán ser atendidos y así en lo sucesivo hasta llegar al </a:t>
            </a:r>
            <a:r>
              <a:rPr lang="es-ES" sz="1100" u="sng" dirty="0">
                <a:solidFill>
                  <a:srgbClr val="1F497D">
                    <a:lumMod val="40000"/>
                    <a:lumOff val="60000"/>
                  </a:srgbClr>
                </a:solidFill>
                <a:cs typeface="Lucida Sans Unicode" pitchFamily="34" charset="0"/>
              </a:rPr>
              <a:t>cuadrante 4 </a:t>
            </a:r>
            <a:r>
              <a:rPr lang="es-ES" sz="1100" dirty="0">
                <a:solidFill>
                  <a:srgbClr val="1F497D">
                    <a:lumMod val="40000"/>
                    <a:lumOff val="60000"/>
                  </a:srgbClr>
                </a:solidFill>
                <a:cs typeface="Lucida Sans Unicode" pitchFamily="34" charset="0"/>
              </a:rPr>
              <a:t> </a:t>
            </a:r>
            <a:r>
              <a:rPr lang="es-ES" sz="1100" dirty="0">
                <a:solidFill>
                  <a:prstClr val="black"/>
                </a:solidFill>
                <a:cs typeface="Lucida Sans Unicode" pitchFamily="34" charset="0"/>
              </a:rPr>
              <a:t>donde estos atributos  o procesos deberán tener estrategias de mantenimiento. </a:t>
            </a:r>
          </a:p>
        </p:txBody>
      </p:sp>
      <p:cxnSp>
        <p:nvCxnSpPr>
          <p:cNvPr id="17" name="26 Conector recto de flecha"/>
          <p:cNvCxnSpPr>
            <a:cxnSpLocks noChangeShapeType="1"/>
          </p:cNvCxnSpPr>
          <p:nvPr/>
        </p:nvCxnSpPr>
        <p:spPr bwMode="auto">
          <a:xfrm flipV="1">
            <a:off x="5951984" y="3284986"/>
            <a:ext cx="1512168" cy="1224135"/>
          </a:xfrm>
          <a:prstGeom prst="straightConnector1">
            <a:avLst/>
          </a:prstGeom>
          <a:noFill/>
          <a:ln w="9525" algn="ctr">
            <a:solidFill>
              <a:schemeClr val="tx1">
                <a:lumMod val="65000"/>
                <a:lumOff val="35000"/>
              </a:schemeClr>
            </a:solidFill>
            <a:round/>
            <a:headEnd/>
            <a:tailEnd type="arrow" w="med" len="med"/>
          </a:ln>
        </p:spPr>
      </p:cxnSp>
      <p:cxnSp>
        <p:nvCxnSpPr>
          <p:cNvPr id="19" name="26 Conector recto de flecha"/>
          <p:cNvCxnSpPr>
            <a:cxnSpLocks noChangeShapeType="1"/>
          </p:cNvCxnSpPr>
          <p:nvPr/>
        </p:nvCxnSpPr>
        <p:spPr bwMode="auto">
          <a:xfrm flipV="1">
            <a:off x="5879976" y="4714884"/>
            <a:ext cx="3144982" cy="298292"/>
          </a:xfrm>
          <a:prstGeom prst="straightConnector1">
            <a:avLst/>
          </a:prstGeom>
          <a:noFill/>
          <a:ln w="9525" algn="ctr">
            <a:solidFill>
              <a:schemeClr val="tx1">
                <a:lumMod val="65000"/>
                <a:lumOff val="35000"/>
              </a:schemeClr>
            </a:solidFill>
            <a:round/>
            <a:headEnd/>
            <a:tailEnd type="arrow" w="med" len="med"/>
          </a:ln>
        </p:spPr>
      </p:cxnSp>
      <p:sp>
        <p:nvSpPr>
          <p:cNvPr id="23" name="Text Box 7"/>
          <p:cNvSpPr txBox="1">
            <a:spLocks noChangeArrowheads="1"/>
          </p:cNvSpPr>
          <p:nvPr/>
        </p:nvSpPr>
        <p:spPr bwMode="auto">
          <a:xfrm>
            <a:off x="2187021" y="1127847"/>
            <a:ext cx="1298575" cy="43088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s-ES" sz="1100" dirty="0">
                <a:solidFill>
                  <a:prstClr val="black"/>
                </a:solidFill>
              </a:rPr>
              <a:t>4. Matriz de Desempeño</a:t>
            </a:r>
          </a:p>
        </p:txBody>
      </p:sp>
      <p:sp>
        <p:nvSpPr>
          <p:cNvPr id="12" name="35 Elipse"/>
          <p:cNvSpPr>
            <a:spLocks noChangeArrowheads="1"/>
          </p:cNvSpPr>
          <p:nvPr/>
        </p:nvSpPr>
        <p:spPr bwMode="auto">
          <a:xfrm>
            <a:off x="7464153" y="2348880"/>
            <a:ext cx="928687" cy="928688"/>
          </a:xfrm>
          <a:prstGeom prst="ellipse">
            <a:avLst/>
          </a:prstGeom>
          <a:noFill/>
          <a:ln w="28575" algn="ctr">
            <a:solidFill>
              <a:schemeClr val="bg1"/>
            </a:solidFill>
            <a:round/>
            <a:headEnd/>
            <a:tailEnd/>
          </a:ln>
        </p:spPr>
        <p:txBody>
          <a:bodyPr/>
          <a:lstStyle/>
          <a:p>
            <a:pPr>
              <a:defRPr/>
            </a:pPr>
            <a:endParaRPr lang="es-ES" sz="1400" kern="0" dirty="0">
              <a:solidFill>
                <a:sysClr val="windowText" lastClr="000000"/>
              </a:solidFill>
            </a:endParaRPr>
          </a:p>
        </p:txBody>
      </p:sp>
      <p:sp>
        <p:nvSpPr>
          <p:cNvPr id="27" name="35 Elipse"/>
          <p:cNvSpPr>
            <a:spLocks noChangeArrowheads="1"/>
          </p:cNvSpPr>
          <p:nvPr/>
        </p:nvSpPr>
        <p:spPr bwMode="auto">
          <a:xfrm>
            <a:off x="9120336" y="4077073"/>
            <a:ext cx="928688" cy="928687"/>
          </a:xfrm>
          <a:prstGeom prst="ellipse">
            <a:avLst/>
          </a:prstGeom>
          <a:noFill/>
          <a:ln w="28575" algn="ctr">
            <a:solidFill>
              <a:srgbClr val="FFFF00"/>
            </a:solidFill>
            <a:round/>
            <a:headEnd/>
            <a:tailEnd/>
          </a:ln>
        </p:spPr>
        <p:txBody>
          <a:bodyPr/>
          <a:lstStyle/>
          <a:p>
            <a:pPr>
              <a:defRPr/>
            </a:pPr>
            <a:endParaRPr lang="es-ES" sz="1400" kern="0" dirty="0">
              <a:solidFill>
                <a:sysClr val="windowText" lastClr="000000"/>
              </a:solidFill>
            </a:endParaRPr>
          </a:p>
        </p:txBody>
      </p:sp>
    </p:spTree>
    <p:extLst>
      <p:ext uri="{BB962C8B-B14F-4D97-AF65-F5344CB8AC3E}">
        <p14:creationId xmlns:p14="http://schemas.microsoft.com/office/powerpoint/2010/main" val="4015929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tro xmlns="853132b4-8018-4af7-b163-3db42b066052">INDICE</Filtro>
    <Periodo xmlns="853132b4-8018-4af7-b163-3db42b066052">Trimestral</Periodo>
    <Vigencia xmlns="853132b4-8018-4af7-b163-3db42b066052">2015</Vigencia>
    <Docu_x0020_Icono xmlns="853132b4-8018-4af7-b163-3db42b066052">/PublishingImages/Documentos/icon_ppt.png</Docu_x0020_Icono>
    <Tipo_x0020_de_x0020_Documento xmlns="853132b4-8018-4af7-b163-3db42b066052">Informe</Tipo_x0020_de_x0020_Documento>
    <FiltroParticipa xmlns="1edcac81-8cca-4128-9799-dd72ca33d3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0AE6005B0BF27B40AEF0710BB1E82C61" ma:contentTypeVersion="7" ma:contentTypeDescription="Crear nuevo documento." ma:contentTypeScope="" ma:versionID="2b6cf73b3d65ee5963ee3efba8d7b9d9">
  <xsd:schema xmlns:xsd="http://www.w3.org/2001/XMLSchema" xmlns:xs="http://www.w3.org/2001/XMLSchema" xmlns:p="http://schemas.microsoft.com/office/2006/metadata/properties" xmlns:ns2="853132b4-8018-4af7-b163-3db42b066052" xmlns:ns3="1edcac81-8cca-4128-9799-dd72ca33d3ca" targetNamespace="http://schemas.microsoft.com/office/2006/metadata/properties" ma:root="true" ma:fieldsID="0ea7f344990c6aebef40a1801fd4c638" ns2:_="" ns3:_="">
    <xsd:import namespace="853132b4-8018-4af7-b163-3db42b066052"/>
    <xsd:import namespace="1edcac81-8cca-4128-9799-dd72ca33d3ca"/>
    <xsd:element name="properties">
      <xsd:complexType>
        <xsd:sequence>
          <xsd:element name="documentManagement">
            <xsd:complexType>
              <xsd:all>
                <xsd:element ref="ns2:Periodo"/>
                <xsd:element ref="ns2:Tipo_x0020_de_x0020_Documento"/>
                <xsd:element ref="ns2:Vigencia"/>
                <xsd:element ref="ns2:Docu_x0020_Icono"/>
                <xsd:element ref="ns2:Filtro" minOccurs="0"/>
                <xsd:element ref="ns3:FiltroParticip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132b4-8018-4af7-b163-3db42b066052" elementFormDefault="qualified">
    <xsd:import namespace="http://schemas.microsoft.com/office/2006/documentManagement/types"/>
    <xsd:import namespace="http://schemas.microsoft.com/office/infopath/2007/PartnerControls"/>
    <xsd:element name="Periodo" ma:index="8" ma:displayName="Periodo" ma:description="El periodo del documento." ma:format="Dropdown" ma:internalName="Periodo">
      <xsd:simpleType>
        <xsd:restriction base="dms:Choice">
          <xsd:enumeration value="Mensual"/>
          <xsd:enumeration value="Bimensual"/>
          <xsd:enumeration value="Trimestral"/>
          <xsd:enumeration value="Cuatrimestral"/>
          <xsd:enumeration value="Semestral"/>
          <xsd:enumeration value="Anual"/>
        </xsd:restriction>
      </xsd:simpleType>
    </xsd:element>
    <xsd:element name="Tipo_x0020_de_x0020_Documento" ma:index="9" ma:displayName="Tipo de Documento" ma:description="Elegir el tipo del documento a cargar." ma:format="Dropdown" ma:internalName="Tipo_x0020_de_x0020_Documento">
      <xsd:simpleType>
        <xsd:restriction base="dms:Choice">
          <xsd:enumeration value="Informe"/>
          <xsd:enumeration value="Política"/>
          <xsd:enumeration value="Normatividad"/>
          <xsd:enumeration value="Manual"/>
          <xsd:enumeration value="Formulario"/>
          <xsd:enumeration value="Estructura"/>
          <xsd:enumeration value="Plan"/>
          <xsd:enumeration value="Código"/>
          <xsd:enumeration value="Ley"/>
          <xsd:enumeration value="Resolución"/>
          <xsd:enumeration value="Acuerdo"/>
          <xsd:enumeration value="Decreto"/>
          <xsd:enumeration value="Acta"/>
        </xsd:restriction>
      </xsd:simpleType>
    </xsd:element>
    <xsd:element name="Vigencia" ma:index="10" ma:displayName="Vigencia" ma:description="Año en el que se expide o aplica el documento." ma:format="Dropdown" ma:internalName="Vigencia">
      <xsd:simpleType>
        <xsd:restriction base="dms:Choice">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Actual"/>
        </xsd:restriction>
      </xsd:simpleType>
    </xsd:element>
    <xsd:element name="Docu_x0020_Icono" ma:index="11" ma:displayName="Docu Icono" ma:description="Iconos para los diferentes tipos de formatos de documentos e imágenes" ma:format="Dropdown" ma:indexed="true" ma:internalName="Docu_x0020_Icono">
      <xsd:simpleType>
        <xsd:restriction base="dms:Choice">
          <xsd:enumeration value="/PublishingImages/Documentos/icon_doc.png"/>
          <xsd:enumeration value="/PublishingImages/Documentos/icon_jpg.png"/>
          <xsd:enumeration value="/PublishingImages/Documentos/icon_pdf.png"/>
          <xsd:enumeration value="/PublishingImages/Documentos/icon_png.png"/>
          <xsd:enumeration value="/PublishingImages/Documentos/icon_ppt.png"/>
          <xsd:enumeration value="/PublishingImages/Documentos/icon_xls.png"/>
          <xsd:enumeration value="/PublishingImages/Documentos/icon_zip.png"/>
          <xsd:enumeration value="/PublishingImages/Documentos/icon_list.png"/>
        </xsd:restriction>
      </xsd:simpleType>
    </xsd:element>
    <xsd:element name="Filtro" ma:index="12" nillable="true" ma:displayName="Filtro" ma:description="Filtro de webpart consulta de contenido" ma:internalName="Filtr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cac81-8cca-4128-9799-dd72ca33d3ca" elementFormDefault="qualified">
    <xsd:import namespace="http://schemas.microsoft.com/office/2006/documentManagement/types"/>
    <xsd:import namespace="http://schemas.microsoft.com/office/infopath/2007/PartnerControls"/>
    <xsd:element name="FiltroParticipa" ma:index="13" nillable="true" ma:displayName="FiltroParticipa" ma:internalName="FiltroParticip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2604D9-6FEC-42BD-9773-2316F33D094A}"/>
</file>

<file path=customXml/itemProps2.xml><?xml version="1.0" encoding="utf-8"?>
<ds:datastoreItem xmlns:ds="http://schemas.openxmlformats.org/officeDocument/2006/customXml" ds:itemID="{DE5563C3-E25D-4030-A301-942FCA3E368F}"/>
</file>

<file path=customXml/itemProps3.xml><?xml version="1.0" encoding="utf-8"?>
<ds:datastoreItem xmlns:ds="http://schemas.openxmlformats.org/officeDocument/2006/customXml" ds:itemID="{C62604D9-6FEC-42BD-9773-2316F33D094A}"/>
</file>

<file path=customXml/itemProps4.xml><?xml version="1.0" encoding="utf-8"?>
<ds:datastoreItem xmlns:ds="http://schemas.openxmlformats.org/officeDocument/2006/customXml" ds:itemID="{D4051119-D4A9-4019-9DBF-621D5178C5DF}"/>
</file>

<file path=docProps/app.xml><?xml version="1.0" encoding="utf-8"?>
<Properties xmlns="http://schemas.openxmlformats.org/officeDocument/2006/extended-properties" xmlns:vt="http://schemas.openxmlformats.org/officeDocument/2006/docPropsVTypes">
  <TotalTime>12</TotalTime>
  <Words>3551</Words>
  <Application>Microsoft Office PowerPoint</Application>
  <PresentationFormat>Panorámica</PresentationFormat>
  <Paragraphs>651</Paragraphs>
  <Slides>42</Slides>
  <Notes>5</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53" baseType="lpstr">
      <vt:lpstr>Kozuka Gothic Pro B</vt:lpstr>
      <vt:lpstr>Arial</vt:lpstr>
      <vt:lpstr>Calibri</vt:lpstr>
      <vt:lpstr>Calibri Light</vt:lpstr>
      <vt:lpstr>Courier New</vt:lpstr>
      <vt:lpstr>Lucida Sans Unicode</vt:lpstr>
      <vt:lpstr>New Cicle</vt:lpstr>
      <vt:lpstr>Times New Roman</vt:lpstr>
      <vt:lpstr>Trebuchet MS</vt:lpstr>
      <vt:lpstr>Tema de Office</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 de Satisfacción III Trim</dc:title>
  <dc:creator>Alied Karcomez</dc:creator>
  <cp:lastModifiedBy>Alied Karcomez</cp:lastModifiedBy>
  <cp:revision>2</cp:revision>
  <dcterms:created xsi:type="dcterms:W3CDTF">2015-11-10T09:41:34Z</dcterms:created>
  <dcterms:modified xsi:type="dcterms:W3CDTF">2015-11-10T09:53:53Z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0x0101000AE6005B0BF27B40AEF0710BB1E82C61</vt:lpwstr>
  </property>
  <property fmtid="{D5CDD505-2E9C-101B-9397-08002B2CF9AE}" pid="3" name="_dlc_DocIdItemGuid">
    <vt:lpwstr>bac3caa8-2c1b-4a99-bb0d-f8590793d69f</vt:lpwstr>
  </property>
</Properties>
</file>